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eebo Light" pitchFamily="2" charset="-79"/>
      <p:regular r:id="rId13"/>
    </p:embeddedFont>
    <p:embeddedFont>
      <p:font typeface="Montserrat"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C36"/>
    <a:srgbClr val="150B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5F9E6D-C183-4B6E-A7C9-4FA38880CF2C}" v="8" dt="2025-09-06T22:48:04.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UN GUPTA - 60018230100" userId="af7d8ee4-cf40-45d6-8e6a-7178956064ce" providerId="ADAL" clId="{B9F27BBA-439D-4B9A-A818-3AE59763AB6B}"/>
    <pc:docChg chg="undo redo custSel modSld">
      <pc:chgData name="VARUN GUPTA - 60018230100" userId="af7d8ee4-cf40-45d6-8e6a-7178956064ce" providerId="ADAL" clId="{B9F27BBA-439D-4B9A-A818-3AE59763AB6B}" dt="2025-09-07T11:27:54.893" v="70" actId="14100"/>
      <pc:docMkLst>
        <pc:docMk/>
      </pc:docMkLst>
      <pc:sldChg chg="addSp modSp">
        <pc:chgData name="VARUN GUPTA - 60018230100" userId="af7d8ee4-cf40-45d6-8e6a-7178956064ce" providerId="ADAL" clId="{B9F27BBA-439D-4B9A-A818-3AE59763AB6B}" dt="2025-09-06T22:48:04.016" v="14"/>
        <pc:sldMkLst>
          <pc:docMk/>
          <pc:sldMk cId="0" sldId="257"/>
        </pc:sldMkLst>
        <pc:spChg chg="add mod">
          <ac:chgData name="VARUN GUPTA - 60018230100" userId="af7d8ee4-cf40-45d6-8e6a-7178956064ce" providerId="ADAL" clId="{B9F27BBA-439D-4B9A-A818-3AE59763AB6B}" dt="2025-09-06T22:48:04.016" v="14"/>
          <ac:spMkLst>
            <pc:docMk/>
            <pc:sldMk cId="0" sldId="257"/>
            <ac:spMk id="10" creationId="{8AB13D6C-D221-E5E4-E3CA-521B2F60BD99}"/>
          </ac:spMkLst>
        </pc:spChg>
      </pc:sldChg>
      <pc:sldChg chg="addSp modSp">
        <pc:chgData name="VARUN GUPTA - 60018230100" userId="af7d8ee4-cf40-45d6-8e6a-7178956064ce" providerId="ADAL" clId="{B9F27BBA-439D-4B9A-A818-3AE59763AB6B}" dt="2025-09-06T22:48:01.137" v="13"/>
        <pc:sldMkLst>
          <pc:docMk/>
          <pc:sldMk cId="0" sldId="258"/>
        </pc:sldMkLst>
        <pc:spChg chg="add mod">
          <ac:chgData name="VARUN GUPTA - 60018230100" userId="af7d8ee4-cf40-45d6-8e6a-7178956064ce" providerId="ADAL" clId="{B9F27BBA-439D-4B9A-A818-3AE59763AB6B}" dt="2025-09-06T22:48:01.137" v="13"/>
          <ac:spMkLst>
            <pc:docMk/>
            <pc:sldMk cId="0" sldId="258"/>
            <ac:spMk id="20" creationId="{6DAED229-FDFD-1039-ED1E-318D7D0E498C}"/>
          </ac:spMkLst>
        </pc:spChg>
      </pc:sldChg>
      <pc:sldChg chg="addSp modSp mod">
        <pc:chgData name="VARUN GUPTA - 60018230100" userId="af7d8ee4-cf40-45d6-8e6a-7178956064ce" providerId="ADAL" clId="{B9F27BBA-439D-4B9A-A818-3AE59763AB6B}" dt="2025-09-07T11:27:54.893" v="70" actId="14100"/>
        <pc:sldMkLst>
          <pc:docMk/>
          <pc:sldMk cId="0" sldId="259"/>
        </pc:sldMkLst>
        <pc:spChg chg="add mod">
          <ac:chgData name="VARUN GUPTA - 60018230100" userId="af7d8ee4-cf40-45d6-8e6a-7178956064ce" providerId="ADAL" clId="{B9F27BBA-439D-4B9A-A818-3AE59763AB6B}" dt="2025-09-06T22:47:58.693" v="12"/>
          <ac:spMkLst>
            <pc:docMk/>
            <pc:sldMk cId="0" sldId="259"/>
            <ac:spMk id="13" creationId="{F29B0BA2-812B-E81C-A89F-D0BFEE91BABE}"/>
          </ac:spMkLst>
        </pc:spChg>
        <pc:picChg chg="mod modCrop">
          <ac:chgData name="VARUN GUPTA - 60018230100" userId="af7d8ee4-cf40-45d6-8e6a-7178956064ce" providerId="ADAL" clId="{B9F27BBA-439D-4B9A-A818-3AE59763AB6B}" dt="2025-09-07T11:27:54.893" v="70" actId="14100"/>
          <ac:picMkLst>
            <pc:docMk/>
            <pc:sldMk cId="0" sldId="259"/>
            <ac:picMk id="3" creationId="{00000000-0000-0000-0000-000000000000}"/>
          </ac:picMkLst>
        </pc:picChg>
      </pc:sldChg>
      <pc:sldChg chg="addSp modSp">
        <pc:chgData name="VARUN GUPTA - 60018230100" userId="af7d8ee4-cf40-45d6-8e6a-7178956064ce" providerId="ADAL" clId="{B9F27BBA-439D-4B9A-A818-3AE59763AB6B}" dt="2025-09-06T22:47:54.985" v="11"/>
        <pc:sldMkLst>
          <pc:docMk/>
          <pc:sldMk cId="0" sldId="260"/>
        </pc:sldMkLst>
        <pc:spChg chg="add mod">
          <ac:chgData name="VARUN GUPTA - 60018230100" userId="af7d8ee4-cf40-45d6-8e6a-7178956064ce" providerId="ADAL" clId="{B9F27BBA-439D-4B9A-A818-3AE59763AB6B}" dt="2025-09-06T22:47:54.985" v="11"/>
          <ac:spMkLst>
            <pc:docMk/>
            <pc:sldMk cId="0" sldId="260"/>
            <ac:spMk id="13" creationId="{1814B8C6-8FE3-0A44-55BD-8AB198EFE0EE}"/>
          </ac:spMkLst>
        </pc:spChg>
      </pc:sldChg>
      <pc:sldChg chg="addSp modSp">
        <pc:chgData name="VARUN GUPTA - 60018230100" userId="af7d8ee4-cf40-45d6-8e6a-7178956064ce" providerId="ADAL" clId="{B9F27BBA-439D-4B9A-A818-3AE59763AB6B}" dt="2025-09-06T22:47:51.367" v="10"/>
        <pc:sldMkLst>
          <pc:docMk/>
          <pc:sldMk cId="0" sldId="261"/>
        </pc:sldMkLst>
        <pc:spChg chg="add mod">
          <ac:chgData name="VARUN GUPTA - 60018230100" userId="af7d8ee4-cf40-45d6-8e6a-7178956064ce" providerId="ADAL" clId="{B9F27BBA-439D-4B9A-A818-3AE59763AB6B}" dt="2025-09-06T22:47:51.367" v="10"/>
          <ac:spMkLst>
            <pc:docMk/>
            <pc:sldMk cId="0" sldId="261"/>
            <ac:spMk id="15" creationId="{9B223458-4C16-0E33-9052-DA149DA77B46}"/>
          </ac:spMkLst>
        </pc:spChg>
      </pc:sldChg>
      <pc:sldChg chg="addSp modSp">
        <pc:chgData name="VARUN GUPTA - 60018230100" userId="af7d8ee4-cf40-45d6-8e6a-7178956064ce" providerId="ADAL" clId="{B9F27BBA-439D-4B9A-A818-3AE59763AB6B}" dt="2025-09-06T22:47:49.380" v="9"/>
        <pc:sldMkLst>
          <pc:docMk/>
          <pc:sldMk cId="0" sldId="262"/>
        </pc:sldMkLst>
        <pc:spChg chg="add mod">
          <ac:chgData name="VARUN GUPTA - 60018230100" userId="af7d8ee4-cf40-45d6-8e6a-7178956064ce" providerId="ADAL" clId="{B9F27BBA-439D-4B9A-A818-3AE59763AB6B}" dt="2025-09-06T22:47:49.380" v="9"/>
          <ac:spMkLst>
            <pc:docMk/>
            <pc:sldMk cId="0" sldId="262"/>
            <ac:spMk id="13" creationId="{46DC6094-76BA-E25E-3595-292A4D7C729D}"/>
          </ac:spMkLst>
        </pc:spChg>
      </pc:sldChg>
      <pc:sldChg chg="addSp modSp">
        <pc:chgData name="VARUN GUPTA - 60018230100" userId="af7d8ee4-cf40-45d6-8e6a-7178956064ce" providerId="ADAL" clId="{B9F27BBA-439D-4B9A-A818-3AE59763AB6B}" dt="2025-09-06T22:47:46.360" v="8"/>
        <pc:sldMkLst>
          <pc:docMk/>
          <pc:sldMk cId="0" sldId="263"/>
        </pc:sldMkLst>
        <pc:spChg chg="add mod">
          <ac:chgData name="VARUN GUPTA - 60018230100" userId="af7d8ee4-cf40-45d6-8e6a-7178956064ce" providerId="ADAL" clId="{B9F27BBA-439D-4B9A-A818-3AE59763AB6B}" dt="2025-09-06T22:47:46.360" v="8"/>
          <ac:spMkLst>
            <pc:docMk/>
            <pc:sldMk cId="0" sldId="263"/>
            <ac:spMk id="18" creationId="{F12ED0E8-1056-673C-AA96-477EC7B25555}"/>
          </ac:spMkLst>
        </pc:spChg>
      </pc:sldChg>
      <pc:sldChg chg="addSp modSp mod">
        <pc:chgData name="VARUN GUPTA - 60018230100" userId="af7d8ee4-cf40-45d6-8e6a-7178956064ce" providerId="ADAL" clId="{B9F27BBA-439D-4B9A-A818-3AE59763AB6B}" dt="2025-09-06T22:47:42.355" v="7" actId="14100"/>
        <pc:sldMkLst>
          <pc:docMk/>
          <pc:sldMk cId="0" sldId="264"/>
        </pc:sldMkLst>
        <pc:spChg chg="add mod">
          <ac:chgData name="VARUN GUPTA - 60018230100" userId="af7d8ee4-cf40-45d6-8e6a-7178956064ce" providerId="ADAL" clId="{B9F27BBA-439D-4B9A-A818-3AE59763AB6B}" dt="2025-09-06T22:47:42.355" v="7" actId="14100"/>
          <ac:spMkLst>
            <pc:docMk/>
            <pc:sldMk cId="0" sldId="264"/>
            <ac:spMk id="16" creationId="{1944A2A3-88F2-0E34-1BE9-22DE8C9312A3}"/>
          </ac:spMkLst>
        </pc:spChg>
      </pc:sldChg>
      <pc:sldChg chg="addSp delSp modSp mod">
        <pc:chgData name="VARUN GUPTA - 60018230100" userId="af7d8ee4-cf40-45d6-8e6a-7178956064ce" providerId="ADAL" clId="{B9F27BBA-439D-4B9A-A818-3AE59763AB6B}" dt="2025-09-06T22:47:11.291" v="5" actId="207"/>
        <pc:sldMkLst>
          <pc:docMk/>
          <pc:sldMk cId="0" sldId="265"/>
        </pc:sldMkLst>
        <pc:spChg chg="add del mod">
          <ac:chgData name="VARUN GUPTA - 60018230100" userId="af7d8ee4-cf40-45d6-8e6a-7178956064ce" providerId="ADAL" clId="{B9F27BBA-439D-4B9A-A818-3AE59763AB6B}" dt="2025-09-06T22:47:11.291" v="5" actId="207"/>
          <ac:spMkLst>
            <pc:docMk/>
            <pc:sldMk cId="0" sldId="265"/>
            <ac:spMk id="16" creationId="{86E1E65B-C3E0-798D-87C3-333A682AE3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30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0009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Mastering Imbalanced Data: Techniques &amp; Evaluation</a:t>
            </a:r>
            <a:endParaRPr lang="en-US" sz="4450" dirty="0"/>
          </a:p>
        </p:txBody>
      </p:sp>
      <p:sp>
        <p:nvSpPr>
          <p:cNvPr id="4" name="Text 1"/>
          <p:cNvSpPr/>
          <p:nvPr/>
        </p:nvSpPr>
        <p:spPr>
          <a:xfrm>
            <a:off x="793790" y="516659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Unlocking Accurate Predictions in Real-World Scenarios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58297"/>
            <a:ext cx="13042821" cy="1346835"/>
          </a:xfrm>
          <a:prstGeom prst="rect">
            <a:avLst/>
          </a:prstGeom>
          <a:noFill/>
          <a:ln/>
        </p:spPr>
        <p:txBody>
          <a:bodyPr wrap="square" lIns="0" tIns="0" rIns="0" bIns="0" rtlCol="0" anchor="t"/>
          <a:lstStyle/>
          <a:p>
            <a:pPr marL="0" indent="0" algn="l">
              <a:lnSpc>
                <a:spcPts val="5300"/>
              </a:lnSpc>
              <a:buNone/>
            </a:pPr>
            <a:r>
              <a:rPr lang="en-US" sz="4200" dirty="0">
                <a:solidFill>
                  <a:srgbClr val="F2F0F4"/>
                </a:solidFill>
                <a:latin typeface="Montserrat" pitchFamily="34" charset="0"/>
                <a:ea typeface="Montserrat" pitchFamily="34" charset="-122"/>
                <a:cs typeface="Montserrat" pitchFamily="34" charset="-120"/>
              </a:rPr>
              <a:t>Optimizing Performance: Threshold Tuning &amp; Key Takeaways</a:t>
            </a:r>
            <a:endParaRPr lang="en-US" sz="4200" dirty="0"/>
          </a:p>
        </p:txBody>
      </p:sp>
      <p:sp>
        <p:nvSpPr>
          <p:cNvPr id="3" name="Shape 1"/>
          <p:cNvSpPr/>
          <p:nvPr/>
        </p:nvSpPr>
        <p:spPr>
          <a:xfrm>
            <a:off x="793790" y="2436019"/>
            <a:ext cx="6413659" cy="5135285"/>
          </a:xfrm>
          <a:prstGeom prst="roundRect">
            <a:avLst>
              <a:gd name="adj" fmla="val 10071"/>
            </a:avLst>
          </a:prstGeom>
          <a:solidFill>
            <a:srgbClr val="481C9E"/>
          </a:solidFill>
          <a:ln w="7620">
            <a:solidFill>
              <a:srgbClr val="6135B7"/>
            </a:solidFill>
            <a:prstDash val="solid"/>
          </a:ln>
        </p:spPr>
      </p:sp>
      <p:sp>
        <p:nvSpPr>
          <p:cNvPr id="4" name="Text 2"/>
          <p:cNvSpPr/>
          <p:nvPr/>
        </p:nvSpPr>
        <p:spPr>
          <a:xfrm>
            <a:off x="1016794" y="2659023"/>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Montserrat" pitchFamily="34" charset="0"/>
                <a:ea typeface="Montserrat" pitchFamily="34" charset="-122"/>
                <a:cs typeface="Montserrat" pitchFamily="34" charset="-120"/>
              </a:rPr>
              <a:t>Threshold Tuning</a:t>
            </a:r>
            <a:endParaRPr lang="en-US" sz="2100" dirty="0"/>
          </a:p>
        </p:txBody>
      </p:sp>
      <p:sp>
        <p:nvSpPr>
          <p:cNvPr id="5" name="Text 3"/>
          <p:cNvSpPr/>
          <p:nvPr/>
        </p:nvSpPr>
        <p:spPr>
          <a:xfrm>
            <a:off x="1016794" y="3124795"/>
            <a:ext cx="5967651" cy="1034415"/>
          </a:xfrm>
          <a:prstGeom prst="rect">
            <a:avLst/>
          </a:prstGeom>
          <a:noFill/>
          <a:ln/>
        </p:spPr>
        <p:txBody>
          <a:bodyPr wrap="square" lIns="0" tIns="0" rIns="0" bIns="0" rtlCol="0" anchor="t"/>
          <a:lstStyle/>
          <a:p>
            <a:pPr marL="0" indent="0" algn="l">
              <a:lnSpc>
                <a:spcPts val="2700"/>
              </a:lnSpc>
              <a:buNone/>
            </a:pPr>
            <a:r>
              <a:rPr lang="en-US" sz="1650" dirty="0">
                <a:solidFill>
                  <a:srgbClr val="FFFFFF"/>
                </a:solidFill>
                <a:latin typeface="Heebo Light" pitchFamily="34" charset="0"/>
                <a:ea typeface="Heebo Light" pitchFamily="34" charset="-122"/>
                <a:cs typeface="Heebo Light" pitchFamily="34" charset="-120"/>
              </a:rPr>
              <a:t>Many classification models output probabilities rather than hard class labels. A decision threshold (typically 0.5) is then used to convert these probabilities into classes.</a:t>
            </a:r>
            <a:endParaRPr lang="en-US" sz="1650" dirty="0"/>
          </a:p>
        </p:txBody>
      </p:sp>
      <p:sp>
        <p:nvSpPr>
          <p:cNvPr id="6" name="Text 4"/>
          <p:cNvSpPr/>
          <p:nvPr/>
        </p:nvSpPr>
        <p:spPr>
          <a:xfrm>
            <a:off x="1016794" y="4288393"/>
            <a:ext cx="5967651" cy="1379220"/>
          </a:xfrm>
          <a:prstGeom prst="rect">
            <a:avLst/>
          </a:prstGeom>
          <a:noFill/>
          <a:ln/>
        </p:spPr>
        <p:txBody>
          <a:bodyPr wrap="square" lIns="0" tIns="0" rIns="0" bIns="0" rtlCol="0" anchor="t"/>
          <a:lstStyle/>
          <a:p>
            <a:pPr marL="0" indent="0" algn="l">
              <a:lnSpc>
                <a:spcPts val="2700"/>
              </a:lnSpc>
              <a:buNone/>
            </a:pPr>
            <a:r>
              <a:rPr lang="en-US" sz="1650" dirty="0">
                <a:solidFill>
                  <a:srgbClr val="FFFFFF"/>
                </a:solidFill>
                <a:latin typeface="Heebo Light" pitchFamily="34" charset="0"/>
                <a:ea typeface="Heebo Light" pitchFamily="34" charset="-122"/>
                <a:cs typeface="Heebo Light" pitchFamily="34" charset="-120"/>
              </a:rPr>
              <a:t>For imbalanced datasets, adjusting this threshold can significantly impact the trade-off between False Positives and False Negatives. Lowering the threshold might increase recall for the minority class at the expense of precision, or vice-versa.</a:t>
            </a:r>
            <a:endParaRPr lang="en-US" sz="1650" dirty="0"/>
          </a:p>
        </p:txBody>
      </p:sp>
      <p:sp>
        <p:nvSpPr>
          <p:cNvPr id="7" name="Text 5"/>
          <p:cNvSpPr/>
          <p:nvPr/>
        </p:nvSpPr>
        <p:spPr>
          <a:xfrm>
            <a:off x="1016794" y="5796796"/>
            <a:ext cx="5967651" cy="1034415"/>
          </a:xfrm>
          <a:prstGeom prst="rect">
            <a:avLst/>
          </a:prstGeom>
          <a:noFill/>
          <a:ln/>
        </p:spPr>
        <p:txBody>
          <a:bodyPr wrap="square" lIns="0" tIns="0" rIns="0" bIns="0" rtlCol="0" anchor="t"/>
          <a:lstStyle/>
          <a:p>
            <a:pPr marL="0" indent="0" algn="l">
              <a:lnSpc>
                <a:spcPts val="2700"/>
              </a:lnSpc>
              <a:buNone/>
            </a:pPr>
            <a:r>
              <a:rPr lang="en-US" sz="1650" dirty="0">
                <a:solidFill>
                  <a:srgbClr val="FFFFFF"/>
                </a:solidFill>
                <a:latin typeface="Heebo Light" pitchFamily="34" charset="0"/>
                <a:ea typeface="Heebo Light" pitchFamily="34" charset="-122"/>
                <a:cs typeface="Heebo Light" pitchFamily="34" charset="-120"/>
              </a:rPr>
              <a:t>Strategy: Use ROC curves or Precision-Recall curves to find an optimal threshold that balances the costs of different error types for your specific problem.</a:t>
            </a:r>
            <a:endParaRPr lang="en-US" sz="1650" dirty="0"/>
          </a:p>
        </p:txBody>
      </p:sp>
      <p:sp>
        <p:nvSpPr>
          <p:cNvPr id="8" name="Shape 6"/>
          <p:cNvSpPr/>
          <p:nvPr/>
        </p:nvSpPr>
        <p:spPr>
          <a:xfrm>
            <a:off x="7422833" y="2436019"/>
            <a:ext cx="6413778" cy="5135285"/>
          </a:xfrm>
          <a:prstGeom prst="roundRect">
            <a:avLst>
              <a:gd name="adj" fmla="val 10071"/>
            </a:avLst>
          </a:prstGeom>
          <a:solidFill>
            <a:srgbClr val="481C9E"/>
          </a:solidFill>
          <a:ln w="7620">
            <a:solidFill>
              <a:srgbClr val="6135B7"/>
            </a:solidFill>
            <a:prstDash val="solid"/>
          </a:ln>
        </p:spPr>
      </p:sp>
      <p:sp>
        <p:nvSpPr>
          <p:cNvPr id="9" name="Text 7"/>
          <p:cNvSpPr/>
          <p:nvPr/>
        </p:nvSpPr>
        <p:spPr>
          <a:xfrm>
            <a:off x="7645837" y="2659023"/>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Montserrat" pitchFamily="34" charset="0"/>
                <a:ea typeface="Montserrat" pitchFamily="34" charset="-122"/>
                <a:cs typeface="Montserrat" pitchFamily="34" charset="-120"/>
              </a:rPr>
              <a:t>Key Takeaways</a:t>
            </a:r>
            <a:endParaRPr lang="en-US" sz="2100" dirty="0"/>
          </a:p>
        </p:txBody>
      </p:sp>
      <p:sp>
        <p:nvSpPr>
          <p:cNvPr id="10" name="Text 8"/>
          <p:cNvSpPr/>
          <p:nvPr/>
        </p:nvSpPr>
        <p:spPr>
          <a:xfrm>
            <a:off x="7645837" y="3124795"/>
            <a:ext cx="596777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FFFFFF"/>
                </a:solidFill>
                <a:latin typeface="Heebo Light" pitchFamily="34" charset="0"/>
                <a:ea typeface="Heebo Light" pitchFamily="34" charset="-122"/>
                <a:cs typeface="Heebo Light" pitchFamily="34" charset="-120"/>
              </a:rPr>
              <a:t>Imbalanced data requires specialized techniques for accurate modeling.</a:t>
            </a:r>
            <a:endParaRPr lang="en-US" sz="1650" dirty="0"/>
          </a:p>
        </p:txBody>
      </p:sp>
      <p:sp>
        <p:nvSpPr>
          <p:cNvPr id="11" name="Text 9"/>
          <p:cNvSpPr/>
          <p:nvPr/>
        </p:nvSpPr>
        <p:spPr>
          <a:xfrm>
            <a:off x="7645837" y="3889772"/>
            <a:ext cx="5967770"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FFFFFF"/>
                </a:solidFill>
                <a:latin typeface="Heebo Light" pitchFamily="34" charset="0"/>
                <a:ea typeface="Heebo Light" pitchFamily="34" charset="-122"/>
                <a:cs typeface="Heebo Light" pitchFamily="34" charset="-120"/>
              </a:rPr>
              <a:t>SMOTE and its variants synthesize new minority samples.</a:t>
            </a:r>
            <a:endParaRPr lang="en-US" sz="1650" dirty="0"/>
          </a:p>
        </p:txBody>
      </p:sp>
      <p:sp>
        <p:nvSpPr>
          <p:cNvPr id="12" name="Text 10"/>
          <p:cNvSpPr/>
          <p:nvPr/>
        </p:nvSpPr>
        <p:spPr>
          <a:xfrm>
            <a:off x="7645837" y="4309943"/>
            <a:ext cx="596777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FFFFFF"/>
                </a:solidFill>
                <a:latin typeface="Heebo Light" pitchFamily="34" charset="0"/>
                <a:ea typeface="Heebo Light" pitchFamily="34" charset="-122"/>
                <a:cs typeface="Heebo Light" pitchFamily="34" charset="-120"/>
              </a:rPr>
              <a:t>Algorithm-level approaches (penalization, cost-sensitive) modify model learning.</a:t>
            </a:r>
            <a:endParaRPr lang="en-US" sz="1650" dirty="0"/>
          </a:p>
        </p:txBody>
      </p:sp>
      <p:sp>
        <p:nvSpPr>
          <p:cNvPr id="13" name="Text 11"/>
          <p:cNvSpPr/>
          <p:nvPr/>
        </p:nvSpPr>
        <p:spPr>
          <a:xfrm>
            <a:off x="7645837" y="5074920"/>
            <a:ext cx="596777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FFFFFF"/>
                </a:solidFill>
                <a:latin typeface="Heebo Light" pitchFamily="34" charset="0"/>
                <a:ea typeface="Heebo Light" pitchFamily="34" charset="-122"/>
                <a:cs typeface="Heebo Light" pitchFamily="34" charset="-120"/>
              </a:rPr>
              <a:t>Ensemble methods (Balanced RF, EasyEnsemble, BalanceCascade) leverage multiple models.</a:t>
            </a:r>
            <a:endParaRPr lang="en-US" sz="1650" dirty="0"/>
          </a:p>
        </p:txBody>
      </p:sp>
      <p:sp>
        <p:nvSpPr>
          <p:cNvPr id="14" name="Text 12"/>
          <p:cNvSpPr/>
          <p:nvPr/>
        </p:nvSpPr>
        <p:spPr>
          <a:xfrm>
            <a:off x="7645837" y="5839897"/>
            <a:ext cx="596777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FFFFFF"/>
                </a:solidFill>
                <a:latin typeface="Heebo Light" pitchFamily="34" charset="0"/>
                <a:ea typeface="Heebo Light" pitchFamily="34" charset="-122"/>
                <a:cs typeface="Heebo Light" pitchFamily="34" charset="-120"/>
              </a:rPr>
              <a:t>Evaluation must go beyond accuracy: use stratified CV, confusion matrices, and threshold tuning.</a:t>
            </a:r>
            <a:endParaRPr lang="en-US" sz="1650" dirty="0"/>
          </a:p>
        </p:txBody>
      </p:sp>
      <p:sp>
        <p:nvSpPr>
          <p:cNvPr id="15" name="Text 13"/>
          <p:cNvSpPr/>
          <p:nvPr/>
        </p:nvSpPr>
        <p:spPr>
          <a:xfrm>
            <a:off x="7645837" y="6658689"/>
            <a:ext cx="5967770" cy="689610"/>
          </a:xfrm>
          <a:prstGeom prst="rect">
            <a:avLst/>
          </a:prstGeom>
          <a:noFill/>
          <a:ln/>
        </p:spPr>
        <p:txBody>
          <a:bodyPr wrap="square" lIns="0" tIns="0" rIns="0" bIns="0" rtlCol="0" anchor="t"/>
          <a:lstStyle/>
          <a:p>
            <a:pPr marL="0" indent="0" algn="l">
              <a:lnSpc>
                <a:spcPts val="2700"/>
              </a:lnSpc>
              <a:buNone/>
            </a:pPr>
            <a:r>
              <a:rPr lang="en-US" sz="1650" dirty="0">
                <a:solidFill>
                  <a:srgbClr val="FFFFFF"/>
                </a:solidFill>
                <a:latin typeface="Heebo Light" pitchFamily="34" charset="0"/>
                <a:ea typeface="Heebo Light" pitchFamily="34" charset="-122"/>
                <a:cs typeface="Heebo Light" pitchFamily="34" charset="-120"/>
              </a:rPr>
              <a:t>Goal: Build robust, fair, and effective machine learning models even in challenging imbalanced environments.</a:t>
            </a:r>
            <a:endParaRPr lang="en-US" sz="1650" dirty="0"/>
          </a:p>
        </p:txBody>
      </p:sp>
      <p:sp>
        <p:nvSpPr>
          <p:cNvPr id="16" name="Rectangle 15">
            <a:extLst>
              <a:ext uri="{FF2B5EF4-FFF2-40B4-BE49-F238E27FC236}">
                <a16:creationId xmlns:a16="http://schemas.microsoft.com/office/drawing/2014/main" id="{86E1E65B-C3E0-798D-87C3-333A682AE3E0}"/>
              </a:ext>
            </a:extLst>
          </p:cNvPr>
          <p:cNvSpPr/>
          <p:nvPr/>
        </p:nvSpPr>
        <p:spPr>
          <a:xfrm>
            <a:off x="12790449" y="7716644"/>
            <a:ext cx="1839951" cy="512956"/>
          </a:xfrm>
          <a:prstGeom prst="rect">
            <a:avLst/>
          </a:prstGeom>
          <a:solidFill>
            <a:srgbClr val="140C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23662"/>
            <a:ext cx="12548235" cy="673418"/>
          </a:xfrm>
          <a:prstGeom prst="rect">
            <a:avLst/>
          </a:prstGeom>
          <a:noFill/>
          <a:ln/>
        </p:spPr>
        <p:txBody>
          <a:bodyPr wrap="none" lIns="0" tIns="0" rIns="0" bIns="0" rtlCol="0" anchor="t"/>
          <a:lstStyle/>
          <a:p>
            <a:pPr marL="0" indent="0" algn="l">
              <a:lnSpc>
                <a:spcPts val="5300"/>
              </a:lnSpc>
              <a:buNone/>
            </a:pPr>
            <a:r>
              <a:rPr lang="en-US" sz="4200" dirty="0">
                <a:solidFill>
                  <a:srgbClr val="F2F0F4"/>
                </a:solidFill>
                <a:latin typeface="Montserrat" pitchFamily="34" charset="0"/>
                <a:ea typeface="Montserrat" pitchFamily="34" charset="-122"/>
                <a:cs typeface="Montserrat" pitchFamily="34" charset="-120"/>
              </a:rPr>
              <a:t>The Imbalance Challenge in Machine Learning</a:t>
            </a:r>
            <a:endParaRPr lang="en-US" sz="4200" dirty="0"/>
          </a:p>
        </p:txBody>
      </p:sp>
      <p:sp>
        <p:nvSpPr>
          <p:cNvPr id="3" name="Text 1"/>
          <p:cNvSpPr/>
          <p:nvPr/>
        </p:nvSpPr>
        <p:spPr>
          <a:xfrm>
            <a:off x="793790" y="1914049"/>
            <a:ext cx="6936938" cy="1034415"/>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In many real-world datasets, the distribution of classes is uneven. One class, the "minority class," has significantly fewer examples than the "majority class."</a:t>
            </a:r>
            <a:endParaRPr lang="en-US" sz="1650" dirty="0"/>
          </a:p>
        </p:txBody>
      </p:sp>
      <p:sp>
        <p:nvSpPr>
          <p:cNvPr id="4" name="Text 2"/>
          <p:cNvSpPr/>
          <p:nvPr/>
        </p:nvSpPr>
        <p:spPr>
          <a:xfrm>
            <a:off x="793790" y="3142298"/>
            <a:ext cx="6936938" cy="689610"/>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This imbalance poses a significant challenge for machine learning models:</a:t>
            </a:r>
            <a:endParaRPr lang="en-US" sz="1650" dirty="0"/>
          </a:p>
        </p:txBody>
      </p:sp>
      <p:sp>
        <p:nvSpPr>
          <p:cNvPr id="5" name="Text 3"/>
          <p:cNvSpPr/>
          <p:nvPr/>
        </p:nvSpPr>
        <p:spPr>
          <a:xfrm>
            <a:off x="793790" y="4025741"/>
            <a:ext cx="6936938"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DCD7E5"/>
                </a:solidFill>
                <a:latin typeface="Heebo Light" pitchFamily="34" charset="0"/>
                <a:ea typeface="Heebo Light" pitchFamily="34" charset="-122"/>
                <a:cs typeface="Heebo Light" pitchFamily="34" charset="-120"/>
              </a:rPr>
              <a:t>Models often become biased towards the majority class.</a:t>
            </a:r>
            <a:endParaRPr lang="en-US" sz="1650" dirty="0"/>
          </a:p>
        </p:txBody>
      </p:sp>
      <p:sp>
        <p:nvSpPr>
          <p:cNvPr id="6" name="Text 4"/>
          <p:cNvSpPr/>
          <p:nvPr/>
        </p:nvSpPr>
        <p:spPr>
          <a:xfrm>
            <a:off x="793790" y="4445913"/>
            <a:ext cx="6936938"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DCD7E5"/>
                </a:solidFill>
                <a:latin typeface="Heebo Light" pitchFamily="34" charset="0"/>
                <a:ea typeface="Heebo Light" pitchFamily="34" charset="-122"/>
                <a:cs typeface="Heebo Light" pitchFamily="34" charset="-120"/>
              </a:rPr>
              <a:t>They perform poorly on the minority class, which is frequently the class of greatest interest (e.g., fraud detection, disease diagnosis).</a:t>
            </a:r>
            <a:endParaRPr lang="en-US" sz="1650" dirty="0"/>
          </a:p>
        </p:txBody>
      </p:sp>
      <p:sp>
        <p:nvSpPr>
          <p:cNvPr id="7" name="Text 5"/>
          <p:cNvSpPr/>
          <p:nvPr/>
        </p:nvSpPr>
        <p:spPr>
          <a:xfrm>
            <a:off x="793790" y="5210889"/>
            <a:ext cx="6936938" cy="1034415"/>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DCD7E5"/>
                </a:solidFill>
                <a:latin typeface="Heebo Light" pitchFamily="34" charset="0"/>
                <a:ea typeface="Heebo Light" pitchFamily="34" charset="-122"/>
                <a:cs typeface="Heebo Light" pitchFamily="34" charset="-120"/>
              </a:rPr>
              <a:t>Traditional accuracy metrics can be misleading, as a model might achieve high overall accuracy by simply predicting the majority class for all instances.</a:t>
            </a:r>
            <a:endParaRPr lang="en-US" sz="1650" dirty="0"/>
          </a:p>
        </p:txBody>
      </p:sp>
      <p:sp>
        <p:nvSpPr>
          <p:cNvPr id="8" name="Text 6"/>
          <p:cNvSpPr/>
          <p:nvPr/>
        </p:nvSpPr>
        <p:spPr>
          <a:xfrm>
            <a:off x="793790" y="6439138"/>
            <a:ext cx="6936938" cy="689610"/>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Addressing data imbalance is crucial for building robust and fair predictive systems.</a:t>
            </a:r>
            <a:endParaRPr lang="en-US" sz="1650" dirty="0"/>
          </a:p>
        </p:txBody>
      </p:sp>
      <p:pic>
        <p:nvPicPr>
          <p:cNvPr id="9" name="Image 0" descr="preencoded.png"/>
          <p:cNvPicPr>
            <a:picLocks noChangeAspect="1"/>
          </p:cNvPicPr>
          <p:nvPr/>
        </p:nvPicPr>
        <p:blipFill>
          <a:blip r:embed="rId3"/>
          <a:stretch>
            <a:fillRect/>
          </a:stretch>
        </p:blipFill>
        <p:spPr>
          <a:xfrm>
            <a:off x="8264128" y="1962626"/>
            <a:ext cx="5300901" cy="5300901"/>
          </a:xfrm>
          <a:prstGeom prst="rect">
            <a:avLst/>
          </a:prstGeom>
        </p:spPr>
      </p:pic>
      <p:sp>
        <p:nvSpPr>
          <p:cNvPr id="10" name="Rectangle 9">
            <a:extLst>
              <a:ext uri="{FF2B5EF4-FFF2-40B4-BE49-F238E27FC236}">
                <a16:creationId xmlns:a16="http://schemas.microsoft.com/office/drawing/2014/main" id="{8AB13D6C-D221-E5E4-E3CA-521B2F60BD99}"/>
              </a:ext>
            </a:extLst>
          </p:cNvPr>
          <p:cNvSpPr/>
          <p:nvPr/>
        </p:nvSpPr>
        <p:spPr>
          <a:xfrm>
            <a:off x="12790449" y="7716644"/>
            <a:ext cx="1839951" cy="512956"/>
          </a:xfrm>
          <a:prstGeom prst="rect">
            <a:avLst/>
          </a:prstGeom>
          <a:solidFill>
            <a:srgbClr val="140C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46748"/>
            <a:ext cx="7556421" cy="1063228"/>
          </a:xfrm>
          <a:prstGeom prst="rect">
            <a:avLst/>
          </a:prstGeom>
          <a:noFill/>
          <a:ln/>
        </p:spPr>
        <p:txBody>
          <a:bodyPr wrap="square" lIns="0" tIns="0" rIns="0" bIns="0" rtlCol="0" anchor="t"/>
          <a:lstStyle/>
          <a:p>
            <a:pPr marL="0" indent="0" algn="l">
              <a:lnSpc>
                <a:spcPts val="4150"/>
              </a:lnSpc>
              <a:buNone/>
            </a:pPr>
            <a:r>
              <a:rPr lang="en-US" sz="3300" dirty="0">
                <a:solidFill>
                  <a:srgbClr val="F2F0F4"/>
                </a:solidFill>
                <a:latin typeface="Montserrat" pitchFamily="34" charset="0"/>
                <a:ea typeface="Montserrat" pitchFamily="34" charset="-122"/>
                <a:cs typeface="Montserrat" pitchFamily="34" charset="-120"/>
              </a:rPr>
              <a:t>SMOTE: Synthesizing Solutions for Imbalance</a:t>
            </a:r>
            <a:endParaRPr lang="en-US" sz="3300" dirty="0"/>
          </a:p>
        </p:txBody>
      </p:sp>
      <p:sp>
        <p:nvSpPr>
          <p:cNvPr id="4" name="Text 1"/>
          <p:cNvSpPr/>
          <p:nvPr/>
        </p:nvSpPr>
        <p:spPr>
          <a:xfrm>
            <a:off x="6280190" y="1965127"/>
            <a:ext cx="7556421" cy="54435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The Synthetic Minority Over-sampling Technique (SMOTE) is a widely used approach to address imbalanced datasets by generating synthetic samples for the minority class.</a:t>
            </a:r>
            <a:endParaRPr lang="en-US" sz="1300" dirty="0"/>
          </a:p>
        </p:txBody>
      </p:sp>
      <p:sp>
        <p:nvSpPr>
          <p:cNvPr id="5" name="Shape 2"/>
          <p:cNvSpPr/>
          <p:nvPr/>
        </p:nvSpPr>
        <p:spPr>
          <a:xfrm>
            <a:off x="6280190" y="2700814"/>
            <a:ext cx="3693200" cy="2764274"/>
          </a:xfrm>
          <a:prstGeom prst="roundRect">
            <a:avLst>
              <a:gd name="adj" fmla="val 2585"/>
            </a:avLst>
          </a:prstGeom>
          <a:solidFill>
            <a:srgbClr val="31136C"/>
          </a:solidFill>
          <a:ln w="7620">
            <a:solidFill>
              <a:srgbClr val="481C9E"/>
            </a:solidFill>
            <a:prstDash val="solid"/>
          </a:ln>
        </p:spPr>
      </p:sp>
      <p:sp>
        <p:nvSpPr>
          <p:cNvPr id="6" name="Shape 3"/>
          <p:cNvSpPr/>
          <p:nvPr/>
        </p:nvSpPr>
        <p:spPr>
          <a:xfrm>
            <a:off x="6457831" y="2878455"/>
            <a:ext cx="510302" cy="510302"/>
          </a:xfrm>
          <a:prstGeom prst="roundRect">
            <a:avLst>
              <a:gd name="adj" fmla="val 17917009"/>
            </a:avLst>
          </a:prstGeom>
          <a:solidFill>
            <a:srgbClr val="481C9E"/>
          </a:solidFill>
          <a:ln/>
        </p:spPr>
      </p:sp>
      <p:pic>
        <p:nvPicPr>
          <p:cNvPr id="7" name="Image 1" descr="preencoded.png"/>
          <p:cNvPicPr>
            <a:picLocks noChangeAspect="1"/>
          </p:cNvPicPr>
          <p:nvPr/>
        </p:nvPicPr>
        <p:blipFill>
          <a:blip r:embed="rId4"/>
          <a:stretch>
            <a:fillRect/>
          </a:stretch>
        </p:blipFill>
        <p:spPr>
          <a:xfrm>
            <a:off x="6598206" y="2990017"/>
            <a:ext cx="229553" cy="287060"/>
          </a:xfrm>
          <a:prstGeom prst="rect">
            <a:avLst/>
          </a:prstGeom>
        </p:spPr>
      </p:pic>
      <p:sp>
        <p:nvSpPr>
          <p:cNvPr id="8" name="Text 4"/>
          <p:cNvSpPr/>
          <p:nvPr/>
        </p:nvSpPr>
        <p:spPr>
          <a:xfrm>
            <a:off x="6457831" y="3558778"/>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How it Works</a:t>
            </a:r>
            <a:endParaRPr lang="en-US" sz="1650" dirty="0"/>
          </a:p>
        </p:txBody>
      </p:sp>
      <p:sp>
        <p:nvSpPr>
          <p:cNvPr id="9" name="Text 5"/>
          <p:cNvSpPr/>
          <p:nvPr/>
        </p:nvSpPr>
        <p:spPr>
          <a:xfrm>
            <a:off x="6457831" y="3926562"/>
            <a:ext cx="3337917" cy="136088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SMOTE selects a minority class sample and finds its k-nearest neighbors. Synthetic samples are then created along the line segments connecting the sample to its neighbors.</a:t>
            </a:r>
            <a:endParaRPr lang="en-US" sz="1300" dirty="0"/>
          </a:p>
        </p:txBody>
      </p:sp>
      <p:sp>
        <p:nvSpPr>
          <p:cNvPr id="10" name="Shape 6"/>
          <p:cNvSpPr/>
          <p:nvPr/>
        </p:nvSpPr>
        <p:spPr>
          <a:xfrm>
            <a:off x="10143411" y="2700814"/>
            <a:ext cx="3693200" cy="2764274"/>
          </a:xfrm>
          <a:prstGeom prst="roundRect">
            <a:avLst>
              <a:gd name="adj" fmla="val 2585"/>
            </a:avLst>
          </a:prstGeom>
          <a:solidFill>
            <a:srgbClr val="31136C"/>
          </a:solidFill>
          <a:ln w="7620">
            <a:solidFill>
              <a:srgbClr val="481C9E"/>
            </a:solidFill>
            <a:prstDash val="solid"/>
          </a:ln>
        </p:spPr>
      </p:sp>
      <p:sp>
        <p:nvSpPr>
          <p:cNvPr id="11" name="Shape 7"/>
          <p:cNvSpPr/>
          <p:nvPr/>
        </p:nvSpPr>
        <p:spPr>
          <a:xfrm>
            <a:off x="10321052" y="2878455"/>
            <a:ext cx="510302" cy="510302"/>
          </a:xfrm>
          <a:prstGeom prst="roundRect">
            <a:avLst>
              <a:gd name="adj" fmla="val 17917009"/>
            </a:avLst>
          </a:prstGeom>
          <a:solidFill>
            <a:srgbClr val="481C9E"/>
          </a:solidFill>
          <a:ln/>
        </p:spPr>
      </p:sp>
      <p:pic>
        <p:nvPicPr>
          <p:cNvPr id="12" name="Image 2" descr="preencoded.png"/>
          <p:cNvPicPr>
            <a:picLocks noChangeAspect="1"/>
          </p:cNvPicPr>
          <p:nvPr/>
        </p:nvPicPr>
        <p:blipFill>
          <a:blip r:embed="rId5"/>
          <a:stretch>
            <a:fillRect/>
          </a:stretch>
        </p:blipFill>
        <p:spPr>
          <a:xfrm>
            <a:off x="10461427" y="2990017"/>
            <a:ext cx="229553" cy="287060"/>
          </a:xfrm>
          <a:prstGeom prst="rect">
            <a:avLst/>
          </a:prstGeom>
        </p:spPr>
      </p:pic>
      <p:sp>
        <p:nvSpPr>
          <p:cNvPr id="13" name="Text 8"/>
          <p:cNvSpPr/>
          <p:nvPr/>
        </p:nvSpPr>
        <p:spPr>
          <a:xfrm>
            <a:off x="10321052" y="3558778"/>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Why it's Effective</a:t>
            </a:r>
            <a:endParaRPr lang="en-US" sz="1650" dirty="0"/>
          </a:p>
        </p:txBody>
      </p:sp>
      <p:sp>
        <p:nvSpPr>
          <p:cNvPr id="14" name="Text 9"/>
          <p:cNvSpPr/>
          <p:nvPr/>
        </p:nvSpPr>
        <p:spPr>
          <a:xfrm>
            <a:off x="10321052" y="3926562"/>
            <a:ext cx="3337917" cy="1088708"/>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It increases the number of minority class samples, helping the model learn more effectively from these critical cases without simply duplicating existing data points.</a:t>
            </a:r>
            <a:endParaRPr lang="en-US" sz="1300" dirty="0"/>
          </a:p>
        </p:txBody>
      </p:sp>
      <p:sp>
        <p:nvSpPr>
          <p:cNvPr id="15" name="Shape 10"/>
          <p:cNvSpPr/>
          <p:nvPr/>
        </p:nvSpPr>
        <p:spPr>
          <a:xfrm>
            <a:off x="6280190" y="5635109"/>
            <a:ext cx="7556421" cy="1947743"/>
          </a:xfrm>
          <a:prstGeom prst="roundRect">
            <a:avLst>
              <a:gd name="adj" fmla="val 3668"/>
            </a:avLst>
          </a:prstGeom>
          <a:solidFill>
            <a:srgbClr val="31136C"/>
          </a:solidFill>
          <a:ln w="7620">
            <a:solidFill>
              <a:srgbClr val="481C9E"/>
            </a:solidFill>
            <a:prstDash val="solid"/>
          </a:ln>
        </p:spPr>
      </p:sp>
      <p:sp>
        <p:nvSpPr>
          <p:cNvPr id="16" name="Shape 11"/>
          <p:cNvSpPr/>
          <p:nvPr/>
        </p:nvSpPr>
        <p:spPr>
          <a:xfrm>
            <a:off x="6457831" y="5812750"/>
            <a:ext cx="510302" cy="510302"/>
          </a:xfrm>
          <a:prstGeom prst="roundRect">
            <a:avLst>
              <a:gd name="adj" fmla="val 17917009"/>
            </a:avLst>
          </a:prstGeom>
          <a:solidFill>
            <a:srgbClr val="481C9E"/>
          </a:solidFill>
          <a:ln/>
        </p:spPr>
      </p:sp>
      <p:pic>
        <p:nvPicPr>
          <p:cNvPr id="17" name="Image 3" descr="preencoded.png"/>
          <p:cNvPicPr>
            <a:picLocks noChangeAspect="1"/>
          </p:cNvPicPr>
          <p:nvPr/>
        </p:nvPicPr>
        <p:blipFill>
          <a:blip r:embed="rId6"/>
          <a:stretch>
            <a:fillRect/>
          </a:stretch>
        </p:blipFill>
        <p:spPr>
          <a:xfrm>
            <a:off x="6598206" y="5924312"/>
            <a:ext cx="229553" cy="287060"/>
          </a:xfrm>
          <a:prstGeom prst="rect">
            <a:avLst/>
          </a:prstGeom>
        </p:spPr>
      </p:pic>
      <p:sp>
        <p:nvSpPr>
          <p:cNvPr id="18" name="Text 12"/>
          <p:cNvSpPr/>
          <p:nvPr/>
        </p:nvSpPr>
        <p:spPr>
          <a:xfrm>
            <a:off x="6457831" y="649307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Balancing Act</a:t>
            </a:r>
            <a:endParaRPr lang="en-US" sz="1650" dirty="0"/>
          </a:p>
        </p:txBody>
      </p:sp>
      <p:sp>
        <p:nvSpPr>
          <p:cNvPr id="19" name="Text 13"/>
          <p:cNvSpPr/>
          <p:nvPr/>
        </p:nvSpPr>
        <p:spPr>
          <a:xfrm>
            <a:off x="6457831" y="6860858"/>
            <a:ext cx="7201138" cy="54435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This technique helps balance the dataset, preventing the model from overlooking the minority class and improving its predictive power on rare events.</a:t>
            </a:r>
            <a:endParaRPr lang="en-US" sz="1300" dirty="0"/>
          </a:p>
        </p:txBody>
      </p:sp>
      <p:sp>
        <p:nvSpPr>
          <p:cNvPr id="20" name="Rectangle 19">
            <a:extLst>
              <a:ext uri="{FF2B5EF4-FFF2-40B4-BE49-F238E27FC236}">
                <a16:creationId xmlns:a16="http://schemas.microsoft.com/office/drawing/2014/main" id="{6DAED229-FDFD-1039-ED1E-318D7D0E498C}"/>
              </a:ext>
            </a:extLst>
          </p:cNvPr>
          <p:cNvSpPr/>
          <p:nvPr/>
        </p:nvSpPr>
        <p:spPr>
          <a:xfrm>
            <a:off x="12790449" y="7716644"/>
            <a:ext cx="1839951" cy="512956"/>
          </a:xfrm>
          <a:prstGeom prst="rect">
            <a:avLst/>
          </a:prstGeom>
          <a:solidFill>
            <a:srgbClr val="140C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7830" y="579715"/>
            <a:ext cx="9773841" cy="428149"/>
          </a:xfrm>
          <a:prstGeom prst="rect">
            <a:avLst/>
          </a:prstGeom>
          <a:noFill/>
          <a:ln/>
        </p:spPr>
        <p:txBody>
          <a:bodyPr wrap="none" lIns="0" tIns="0" rIns="0" bIns="0" rtlCol="0" anchor="t"/>
          <a:lstStyle/>
          <a:p>
            <a:pPr marL="0" indent="0" algn="l">
              <a:lnSpc>
                <a:spcPts val="3350"/>
              </a:lnSpc>
              <a:buNone/>
            </a:pPr>
            <a:r>
              <a:rPr lang="en-US" sz="2650" dirty="0">
                <a:solidFill>
                  <a:srgbClr val="F2F0F4"/>
                </a:solidFill>
                <a:latin typeface="Montserrat" pitchFamily="34" charset="0"/>
                <a:ea typeface="Montserrat" pitchFamily="34" charset="-122"/>
                <a:cs typeface="Montserrat" pitchFamily="34" charset="-120"/>
              </a:rPr>
              <a:t>Advanced SMOTE Variants: Targeting Specific Challenges</a:t>
            </a:r>
            <a:endParaRPr lang="en-US" sz="2650" dirty="0"/>
          </a:p>
        </p:txBody>
      </p:sp>
      <p:pic>
        <p:nvPicPr>
          <p:cNvPr id="3" name="Image 0" descr="preencoded.png"/>
          <p:cNvPicPr>
            <a:picLocks noChangeAspect="1"/>
          </p:cNvPicPr>
          <p:nvPr/>
        </p:nvPicPr>
        <p:blipFill>
          <a:blip r:embed="rId3"/>
          <a:srcRect t="17294" b="-17294"/>
          <a:stretch>
            <a:fillRect/>
          </a:stretch>
        </p:blipFill>
        <p:spPr>
          <a:xfrm>
            <a:off x="890528" y="1264682"/>
            <a:ext cx="4166592" cy="5046908"/>
          </a:xfrm>
          <a:prstGeom prst="rect">
            <a:avLst/>
          </a:prstGeom>
        </p:spPr>
      </p:pic>
      <p:sp>
        <p:nvSpPr>
          <p:cNvPr id="4" name="Text 1"/>
          <p:cNvSpPr/>
          <p:nvPr/>
        </p:nvSpPr>
        <p:spPr>
          <a:xfrm>
            <a:off x="737830" y="5688092"/>
            <a:ext cx="2243971" cy="256818"/>
          </a:xfrm>
          <a:prstGeom prst="rect">
            <a:avLst/>
          </a:prstGeom>
          <a:noFill/>
          <a:ln/>
        </p:spPr>
        <p:txBody>
          <a:bodyPr wrap="none" lIns="0" tIns="0" rIns="0" bIns="0" rtlCol="0" anchor="t"/>
          <a:lstStyle/>
          <a:p>
            <a:pPr marL="0" indent="0" algn="l">
              <a:lnSpc>
                <a:spcPts val="2000"/>
              </a:lnSpc>
              <a:buNone/>
            </a:pPr>
            <a:r>
              <a:rPr lang="en-US" sz="1600" dirty="0">
                <a:solidFill>
                  <a:srgbClr val="F2F0F4"/>
                </a:solidFill>
                <a:latin typeface="Montserrat" pitchFamily="34" charset="0"/>
                <a:ea typeface="Montserrat" pitchFamily="34" charset="-122"/>
                <a:cs typeface="Montserrat" pitchFamily="34" charset="-120"/>
              </a:rPr>
              <a:t>Cluster-Based SMOTE</a:t>
            </a:r>
            <a:endParaRPr lang="en-US" sz="1600" dirty="0"/>
          </a:p>
        </p:txBody>
      </p:sp>
      <p:sp>
        <p:nvSpPr>
          <p:cNvPr id="5" name="Text 2"/>
          <p:cNvSpPr/>
          <p:nvPr/>
        </p:nvSpPr>
        <p:spPr>
          <a:xfrm>
            <a:off x="737830" y="6081832"/>
            <a:ext cx="6410206" cy="438388"/>
          </a:xfrm>
          <a:prstGeom prst="rect">
            <a:avLst/>
          </a:prstGeom>
          <a:noFill/>
          <a:ln/>
        </p:spPr>
        <p:txBody>
          <a:bodyPr wrap="square" lIns="0" tIns="0" rIns="0" bIns="0" rtlCol="0" anchor="t"/>
          <a:lstStyle/>
          <a:p>
            <a:pPr marL="0" indent="0" algn="l">
              <a:lnSpc>
                <a:spcPts val="1700"/>
              </a:lnSpc>
              <a:buNone/>
            </a:pPr>
            <a:r>
              <a:rPr lang="en-US" sz="1050" dirty="0">
                <a:solidFill>
                  <a:srgbClr val="DCD7E5"/>
                </a:solidFill>
                <a:latin typeface="Heebo Light" pitchFamily="34" charset="0"/>
                <a:ea typeface="Heebo Light" pitchFamily="34" charset="-122"/>
                <a:cs typeface="Heebo Light" pitchFamily="34" charset="-120"/>
              </a:rPr>
              <a:t>Standard SMOTE can sometimes generate synthetic samples that fall outside the true distribution of the minority class, especially if the minority class forms multiple clusters.</a:t>
            </a:r>
            <a:endParaRPr lang="en-US" sz="1050" dirty="0"/>
          </a:p>
        </p:txBody>
      </p:sp>
      <p:sp>
        <p:nvSpPr>
          <p:cNvPr id="6" name="Text 3"/>
          <p:cNvSpPr/>
          <p:nvPr/>
        </p:nvSpPr>
        <p:spPr>
          <a:xfrm>
            <a:off x="737830" y="6643449"/>
            <a:ext cx="6410206" cy="657582"/>
          </a:xfrm>
          <a:prstGeom prst="rect">
            <a:avLst/>
          </a:prstGeom>
          <a:noFill/>
          <a:ln/>
        </p:spPr>
        <p:txBody>
          <a:bodyPr wrap="square" lIns="0" tIns="0" rIns="0" bIns="0" rtlCol="0" anchor="t"/>
          <a:lstStyle/>
          <a:p>
            <a:pPr marL="0" indent="0" algn="l">
              <a:lnSpc>
                <a:spcPts val="1700"/>
              </a:lnSpc>
              <a:buNone/>
            </a:pPr>
            <a:r>
              <a:rPr lang="en-US" sz="1050" b="1" dirty="0">
                <a:solidFill>
                  <a:srgbClr val="DCD7E5"/>
                </a:solidFill>
                <a:latin typeface="Heebo Light" pitchFamily="34" charset="0"/>
                <a:ea typeface="Heebo Light" pitchFamily="34" charset="-122"/>
                <a:cs typeface="Heebo Light" pitchFamily="34" charset="-120"/>
              </a:rPr>
              <a:t>Cluster-Based SMOTE</a:t>
            </a:r>
            <a:r>
              <a:rPr lang="en-US" sz="1050" dirty="0">
                <a:solidFill>
                  <a:srgbClr val="DCD7E5"/>
                </a:solidFill>
                <a:latin typeface="Heebo Light" pitchFamily="34" charset="0"/>
                <a:ea typeface="Heebo Light" pitchFamily="34" charset="-122"/>
                <a:cs typeface="Heebo Light" pitchFamily="34" charset="-120"/>
              </a:rPr>
              <a:t> first clusters the minority class data. Then, it applies SMOTE within each cluster, ensuring that synthetic samples are generated only within the boundaries of existing, well-defined minority class groups.</a:t>
            </a:r>
            <a:endParaRPr lang="en-US" sz="1050" dirty="0"/>
          </a:p>
        </p:txBody>
      </p:sp>
      <p:sp>
        <p:nvSpPr>
          <p:cNvPr id="7" name="Text 4"/>
          <p:cNvSpPr/>
          <p:nvPr/>
        </p:nvSpPr>
        <p:spPr>
          <a:xfrm>
            <a:off x="737830" y="7424261"/>
            <a:ext cx="6410206" cy="438388"/>
          </a:xfrm>
          <a:prstGeom prst="rect">
            <a:avLst/>
          </a:prstGeom>
          <a:noFill/>
          <a:ln/>
        </p:spPr>
        <p:txBody>
          <a:bodyPr wrap="square" lIns="0" tIns="0" rIns="0" bIns="0" rtlCol="0" anchor="t"/>
          <a:lstStyle/>
          <a:p>
            <a:pPr marL="0" indent="0" algn="l">
              <a:lnSpc>
                <a:spcPts val="1700"/>
              </a:lnSpc>
              <a:buNone/>
            </a:pPr>
            <a:r>
              <a:rPr lang="en-US" sz="1050" dirty="0">
                <a:solidFill>
                  <a:srgbClr val="F9D933"/>
                </a:solidFill>
                <a:latin typeface="Heebo Light" pitchFamily="34" charset="0"/>
                <a:ea typeface="Heebo Light" pitchFamily="34" charset="-122"/>
                <a:cs typeface="Heebo Light" pitchFamily="34" charset="-120"/>
              </a:rPr>
              <a:t>Benefit</a:t>
            </a:r>
            <a:r>
              <a:rPr lang="en-US" sz="1050" dirty="0">
                <a:solidFill>
                  <a:srgbClr val="481C9E"/>
                </a:solidFill>
                <a:latin typeface="Heebo Light" pitchFamily="34" charset="0"/>
                <a:ea typeface="Heebo Light" pitchFamily="34" charset="-122"/>
                <a:cs typeface="Heebo Light" pitchFamily="34" charset="-120"/>
              </a:rPr>
              <a:t>:</a:t>
            </a:r>
            <a:r>
              <a:rPr lang="en-US" sz="1050" dirty="0">
                <a:solidFill>
                  <a:srgbClr val="DCD7E5"/>
                </a:solidFill>
                <a:latin typeface="Heebo Light" pitchFamily="34" charset="0"/>
                <a:ea typeface="Heebo Light" pitchFamily="34" charset="-122"/>
                <a:cs typeface="Heebo Light" pitchFamily="34" charset="-120"/>
              </a:rPr>
              <a:t> Generates more meaningful and realistic synthetic samples, reducing noise and improving classification boundaries.</a:t>
            </a:r>
            <a:endParaRPr lang="en-US" sz="1050" dirty="0"/>
          </a:p>
        </p:txBody>
      </p:sp>
      <p:pic>
        <p:nvPicPr>
          <p:cNvPr id="8" name="Image 1" descr="preencoded.png"/>
          <p:cNvPicPr>
            <a:picLocks noChangeAspect="1"/>
          </p:cNvPicPr>
          <p:nvPr/>
        </p:nvPicPr>
        <p:blipFill>
          <a:blip r:embed="rId4"/>
          <a:stretch>
            <a:fillRect/>
          </a:stretch>
        </p:blipFill>
        <p:spPr>
          <a:xfrm>
            <a:off x="7489984" y="1367433"/>
            <a:ext cx="4166592" cy="4166592"/>
          </a:xfrm>
          <a:prstGeom prst="rect">
            <a:avLst/>
          </a:prstGeom>
        </p:spPr>
      </p:pic>
      <p:sp>
        <p:nvSpPr>
          <p:cNvPr id="9" name="Text 5"/>
          <p:cNvSpPr/>
          <p:nvPr/>
        </p:nvSpPr>
        <p:spPr>
          <a:xfrm>
            <a:off x="7489984" y="5688092"/>
            <a:ext cx="2055495" cy="256818"/>
          </a:xfrm>
          <a:prstGeom prst="rect">
            <a:avLst/>
          </a:prstGeom>
          <a:noFill/>
          <a:ln/>
        </p:spPr>
        <p:txBody>
          <a:bodyPr wrap="none" lIns="0" tIns="0" rIns="0" bIns="0" rtlCol="0" anchor="t"/>
          <a:lstStyle/>
          <a:p>
            <a:pPr marL="0" indent="0" algn="l">
              <a:lnSpc>
                <a:spcPts val="2000"/>
              </a:lnSpc>
              <a:buNone/>
            </a:pPr>
            <a:r>
              <a:rPr lang="en-US" sz="1600" dirty="0">
                <a:solidFill>
                  <a:srgbClr val="F2F0F4"/>
                </a:solidFill>
                <a:latin typeface="Montserrat" pitchFamily="34" charset="0"/>
                <a:ea typeface="Montserrat" pitchFamily="34" charset="-122"/>
                <a:cs typeface="Montserrat" pitchFamily="34" charset="-120"/>
              </a:rPr>
              <a:t>SVM-SMOTE</a:t>
            </a:r>
            <a:endParaRPr lang="en-US" sz="1600" dirty="0"/>
          </a:p>
        </p:txBody>
      </p:sp>
      <p:sp>
        <p:nvSpPr>
          <p:cNvPr id="10" name="Text 6"/>
          <p:cNvSpPr/>
          <p:nvPr/>
        </p:nvSpPr>
        <p:spPr>
          <a:xfrm>
            <a:off x="7489984" y="6081832"/>
            <a:ext cx="6410206" cy="438388"/>
          </a:xfrm>
          <a:prstGeom prst="rect">
            <a:avLst/>
          </a:prstGeom>
          <a:noFill/>
          <a:ln/>
        </p:spPr>
        <p:txBody>
          <a:bodyPr wrap="square" lIns="0" tIns="0" rIns="0" bIns="0" rtlCol="0" anchor="t"/>
          <a:lstStyle/>
          <a:p>
            <a:pPr marL="0" indent="0" algn="l">
              <a:lnSpc>
                <a:spcPts val="1700"/>
              </a:lnSpc>
              <a:buNone/>
            </a:pPr>
            <a:r>
              <a:rPr lang="en-US" sz="1050" dirty="0">
                <a:solidFill>
                  <a:srgbClr val="DCD7E5"/>
                </a:solidFill>
                <a:latin typeface="Heebo Light" pitchFamily="34" charset="0"/>
                <a:ea typeface="Heebo Light" pitchFamily="34" charset="-122"/>
                <a:cs typeface="Heebo Light" pitchFamily="34" charset="-120"/>
              </a:rPr>
              <a:t>Not all minority samples are equally important. Samples near the decision boundary are often more critical for classification than those deep within the class region.</a:t>
            </a:r>
            <a:endParaRPr lang="en-US" sz="1050" dirty="0"/>
          </a:p>
        </p:txBody>
      </p:sp>
      <p:sp>
        <p:nvSpPr>
          <p:cNvPr id="11" name="Text 7"/>
          <p:cNvSpPr/>
          <p:nvPr/>
        </p:nvSpPr>
        <p:spPr>
          <a:xfrm>
            <a:off x="7489984" y="6643449"/>
            <a:ext cx="6410206" cy="657582"/>
          </a:xfrm>
          <a:prstGeom prst="rect">
            <a:avLst/>
          </a:prstGeom>
          <a:noFill/>
          <a:ln/>
        </p:spPr>
        <p:txBody>
          <a:bodyPr wrap="square" lIns="0" tIns="0" rIns="0" bIns="0" rtlCol="0" anchor="t"/>
          <a:lstStyle/>
          <a:p>
            <a:pPr marL="0" indent="0" algn="l">
              <a:lnSpc>
                <a:spcPts val="1700"/>
              </a:lnSpc>
              <a:buNone/>
            </a:pPr>
            <a:r>
              <a:rPr lang="en-US" sz="1050" b="1" dirty="0">
                <a:solidFill>
                  <a:srgbClr val="DCD7E5"/>
                </a:solidFill>
                <a:latin typeface="Heebo Light" pitchFamily="34" charset="0"/>
                <a:ea typeface="Heebo Light" pitchFamily="34" charset="-122"/>
                <a:cs typeface="Heebo Light" pitchFamily="34" charset="-120"/>
              </a:rPr>
              <a:t>SVM-SMOTE</a:t>
            </a:r>
            <a:r>
              <a:rPr lang="en-US" sz="1050" dirty="0">
                <a:solidFill>
                  <a:srgbClr val="DCD7E5"/>
                </a:solidFill>
                <a:latin typeface="Heebo Light" pitchFamily="34" charset="0"/>
                <a:ea typeface="Heebo Light" pitchFamily="34" charset="-122"/>
                <a:cs typeface="Heebo Light" pitchFamily="34" charset="-120"/>
              </a:rPr>
              <a:t> uses a Support Vector Machine (SVM) classifier to identify the "support vectors" of the minority class. Synthetic samples are then generated only from these support vectors, which are the instances closest to the decision boundary.</a:t>
            </a:r>
            <a:endParaRPr lang="en-US" sz="1050" dirty="0"/>
          </a:p>
        </p:txBody>
      </p:sp>
      <p:sp>
        <p:nvSpPr>
          <p:cNvPr id="12" name="Text 8"/>
          <p:cNvSpPr/>
          <p:nvPr/>
        </p:nvSpPr>
        <p:spPr>
          <a:xfrm>
            <a:off x="7489984" y="7424261"/>
            <a:ext cx="6410206" cy="438388"/>
          </a:xfrm>
          <a:prstGeom prst="rect">
            <a:avLst/>
          </a:prstGeom>
          <a:noFill/>
          <a:ln/>
        </p:spPr>
        <p:txBody>
          <a:bodyPr wrap="square" lIns="0" tIns="0" rIns="0" bIns="0" rtlCol="0" anchor="t"/>
          <a:lstStyle/>
          <a:p>
            <a:pPr marL="0" indent="0" algn="l">
              <a:lnSpc>
                <a:spcPts val="1700"/>
              </a:lnSpc>
              <a:buNone/>
            </a:pPr>
            <a:r>
              <a:rPr lang="en-US" sz="1050" dirty="0">
                <a:solidFill>
                  <a:srgbClr val="F9D933"/>
                </a:solidFill>
                <a:latin typeface="Heebo Light" pitchFamily="34" charset="0"/>
                <a:ea typeface="Heebo Light" pitchFamily="34" charset="-122"/>
                <a:cs typeface="Heebo Light" pitchFamily="34" charset="-120"/>
              </a:rPr>
              <a:t>Benefit</a:t>
            </a:r>
            <a:r>
              <a:rPr lang="en-US" sz="1050" dirty="0">
                <a:solidFill>
                  <a:srgbClr val="481C9E"/>
                </a:solidFill>
                <a:latin typeface="Heebo Light" pitchFamily="34" charset="0"/>
                <a:ea typeface="Heebo Light" pitchFamily="34" charset="-122"/>
                <a:cs typeface="Heebo Light" pitchFamily="34" charset="-120"/>
              </a:rPr>
              <a:t>:</a:t>
            </a:r>
            <a:r>
              <a:rPr lang="en-US" sz="1050" dirty="0">
                <a:solidFill>
                  <a:srgbClr val="DCD7E5"/>
                </a:solidFill>
                <a:latin typeface="Heebo Light" pitchFamily="34" charset="0"/>
                <a:ea typeface="Heebo Light" pitchFamily="34" charset="-122"/>
                <a:cs typeface="Heebo Light" pitchFamily="34" charset="-120"/>
              </a:rPr>
              <a:t> Focuses oversampling on the most informative minority instances, leading to better-defined and less ambiguous decision boundaries.</a:t>
            </a:r>
            <a:endParaRPr lang="en-US" sz="1050" dirty="0"/>
          </a:p>
        </p:txBody>
      </p:sp>
      <p:sp>
        <p:nvSpPr>
          <p:cNvPr id="13" name="Rectangle 12">
            <a:extLst>
              <a:ext uri="{FF2B5EF4-FFF2-40B4-BE49-F238E27FC236}">
                <a16:creationId xmlns:a16="http://schemas.microsoft.com/office/drawing/2014/main" id="{F29B0BA2-812B-E81C-A89F-D0BFEE91BABE}"/>
              </a:ext>
            </a:extLst>
          </p:cNvPr>
          <p:cNvSpPr/>
          <p:nvPr/>
        </p:nvSpPr>
        <p:spPr>
          <a:xfrm>
            <a:off x="12790449" y="7716644"/>
            <a:ext cx="1839951" cy="512956"/>
          </a:xfrm>
          <a:prstGeom prst="rect">
            <a:avLst/>
          </a:prstGeom>
          <a:solidFill>
            <a:srgbClr val="140C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7830" y="579715"/>
            <a:ext cx="9722525" cy="428149"/>
          </a:xfrm>
          <a:prstGeom prst="rect">
            <a:avLst/>
          </a:prstGeom>
          <a:noFill/>
          <a:ln/>
        </p:spPr>
        <p:txBody>
          <a:bodyPr wrap="none" lIns="0" tIns="0" rIns="0" bIns="0" rtlCol="0" anchor="t"/>
          <a:lstStyle/>
          <a:p>
            <a:pPr marL="0" indent="0" algn="l">
              <a:lnSpc>
                <a:spcPts val="3350"/>
              </a:lnSpc>
              <a:buNone/>
            </a:pPr>
            <a:r>
              <a:rPr lang="en-US" sz="2650" dirty="0">
                <a:solidFill>
                  <a:srgbClr val="F2F0F4"/>
                </a:solidFill>
                <a:latin typeface="Montserrat" pitchFamily="34" charset="0"/>
                <a:ea typeface="Montserrat" pitchFamily="34" charset="-122"/>
                <a:cs typeface="Montserrat" pitchFamily="34" charset="-120"/>
              </a:rPr>
              <a:t>Refining SMOTE: Undersampling &amp; Adaptive Approaches</a:t>
            </a:r>
            <a:endParaRPr lang="en-US" sz="2650" dirty="0"/>
          </a:p>
        </p:txBody>
      </p:sp>
      <p:pic>
        <p:nvPicPr>
          <p:cNvPr id="3" name="Image 0" descr="preencoded.png"/>
          <p:cNvPicPr>
            <a:picLocks noChangeAspect="1"/>
          </p:cNvPicPr>
          <p:nvPr/>
        </p:nvPicPr>
        <p:blipFill>
          <a:blip r:embed="rId3"/>
          <a:stretch>
            <a:fillRect/>
          </a:stretch>
        </p:blipFill>
        <p:spPr>
          <a:xfrm>
            <a:off x="737830" y="1367433"/>
            <a:ext cx="4166592" cy="4166592"/>
          </a:xfrm>
          <a:prstGeom prst="rect">
            <a:avLst/>
          </a:prstGeom>
        </p:spPr>
      </p:pic>
      <p:sp>
        <p:nvSpPr>
          <p:cNvPr id="4" name="Text 1"/>
          <p:cNvSpPr/>
          <p:nvPr/>
        </p:nvSpPr>
        <p:spPr>
          <a:xfrm>
            <a:off x="737830" y="5688092"/>
            <a:ext cx="2091809" cy="256818"/>
          </a:xfrm>
          <a:prstGeom prst="rect">
            <a:avLst/>
          </a:prstGeom>
          <a:noFill/>
          <a:ln/>
        </p:spPr>
        <p:txBody>
          <a:bodyPr wrap="none" lIns="0" tIns="0" rIns="0" bIns="0" rtlCol="0" anchor="t"/>
          <a:lstStyle/>
          <a:p>
            <a:pPr marL="0" indent="0" algn="l">
              <a:lnSpc>
                <a:spcPts val="2000"/>
              </a:lnSpc>
              <a:buNone/>
            </a:pPr>
            <a:r>
              <a:rPr lang="en-US" sz="1600" dirty="0">
                <a:solidFill>
                  <a:srgbClr val="F2F0F4"/>
                </a:solidFill>
                <a:latin typeface="Montserrat" pitchFamily="34" charset="0"/>
                <a:ea typeface="Montserrat" pitchFamily="34" charset="-122"/>
                <a:cs typeface="Montserrat" pitchFamily="34" charset="-120"/>
              </a:rPr>
              <a:t>Tomek Links SMOTE</a:t>
            </a:r>
            <a:endParaRPr lang="en-US" sz="1600" dirty="0"/>
          </a:p>
        </p:txBody>
      </p:sp>
      <p:sp>
        <p:nvSpPr>
          <p:cNvPr id="5" name="Text 2"/>
          <p:cNvSpPr/>
          <p:nvPr/>
        </p:nvSpPr>
        <p:spPr>
          <a:xfrm>
            <a:off x="737830" y="6081832"/>
            <a:ext cx="6410206" cy="438388"/>
          </a:xfrm>
          <a:prstGeom prst="rect">
            <a:avLst/>
          </a:prstGeom>
          <a:noFill/>
          <a:ln/>
        </p:spPr>
        <p:txBody>
          <a:bodyPr wrap="square" lIns="0" tIns="0" rIns="0" bIns="0" rtlCol="0" anchor="t"/>
          <a:lstStyle/>
          <a:p>
            <a:pPr marL="0" indent="0" algn="l">
              <a:lnSpc>
                <a:spcPts val="1700"/>
              </a:lnSpc>
              <a:buNone/>
            </a:pPr>
            <a:r>
              <a:rPr lang="en-US" sz="1050" dirty="0">
                <a:solidFill>
                  <a:srgbClr val="DCD7E5"/>
                </a:solidFill>
                <a:latin typeface="Heebo Light" pitchFamily="34" charset="0"/>
                <a:ea typeface="Heebo Light" pitchFamily="34" charset="-122"/>
                <a:cs typeface="Heebo Light" pitchFamily="34" charset="-120"/>
              </a:rPr>
              <a:t>While SMOTE creates new minority samples, it can sometimes lead to overlapping between majority and minority classes, making the decision boundary harder to define.</a:t>
            </a:r>
            <a:endParaRPr lang="en-US" sz="1050" dirty="0"/>
          </a:p>
        </p:txBody>
      </p:sp>
      <p:sp>
        <p:nvSpPr>
          <p:cNvPr id="6" name="Text 3"/>
          <p:cNvSpPr/>
          <p:nvPr/>
        </p:nvSpPr>
        <p:spPr>
          <a:xfrm>
            <a:off x="737830" y="6643449"/>
            <a:ext cx="6410206" cy="657582"/>
          </a:xfrm>
          <a:prstGeom prst="rect">
            <a:avLst/>
          </a:prstGeom>
          <a:noFill/>
          <a:ln/>
        </p:spPr>
        <p:txBody>
          <a:bodyPr wrap="square" lIns="0" tIns="0" rIns="0" bIns="0" rtlCol="0" anchor="t"/>
          <a:lstStyle/>
          <a:p>
            <a:pPr marL="0" indent="0" algn="l">
              <a:lnSpc>
                <a:spcPts val="1700"/>
              </a:lnSpc>
              <a:buNone/>
            </a:pPr>
            <a:r>
              <a:rPr lang="en-US" sz="1050" b="1" dirty="0">
                <a:solidFill>
                  <a:srgbClr val="DCD7E5"/>
                </a:solidFill>
                <a:latin typeface="Heebo Light" pitchFamily="34" charset="0"/>
                <a:ea typeface="Heebo Light" pitchFamily="34" charset="-122"/>
                <a:cs typeface="Heebo Light" pitchFamily="34" charset="-120"/>
              </a:rPr>
              <a:t>Tomek Links SMOTE</a:t>
            </a:r>
            <a:r>
              <a:rPr lang="en-US" sz="1050" dirty="0">
                <a:solidFill>
                  <a:srgbClr val="DCD7E5"/>
                </a:solidFill>
                <a:latin typeface="Heebo Light" pitchFamily="34" charset="0"/>
                <a:ea typeface="Heebo Light" pitchFamily="34" charset="-122"/>
                <a:cs typeface="Heebo Light" pitchFamily="34" charset="-120"/>
              </a:rPr>
              <a:t> is a hybrid approach. After SMOTE oversampling, it applies an undersampling step using Tomek Links. A Tomek Link is a pair of instances from different classes that are each other's nearest neighbor.</a:t>
            </a:r>
            <a:endParaRPr lang="en-US" sz="1050" dirty="0"/>
          </a:p>
        </p:txBody>
      </p:sp>
      <p:sp>
        <p:nvSpPr>
          <p:cNvPr id="7" name="Text 4"/>
          <p:cNvSpPr/>
          <p:nvPr/>
        </p:nvSpPr>
        <p:spPr>
          <a:xfrm>
            <a:off x="737830" y="7424261"/>
            <a:ext cx="6410206" cy="438388"/>
          </a:xfrm>
          <a:prstGeom prst="rect">
            <a:avLst/>
          </a:prstGeom>
          <a:noFill/>
          <a:ln/>
        </p:spPr>
        <p:txBody>
          <a:bodyPr wrap="square" lIns="0" tIns="0" rIns="0" bIns="0" rtlCol="0" anchor="t"/>
          <a:lstStyle/>
          <a:p>
            <a:pPr marL="0" indent="0" algn="l">
              <a:lnSpc>
                <a:spcPts val="1700"/>
              </a:lnSpc>
              <a:buNone/>
            </a:pPr>
            <a:r>
              <a:rPr lang="en-US" sz="1050" dirty="0">
                <a:solidFill>
                  <a:srgbClr val="F9D933"/>
                </a:solidFill>
                <a:latin typeface="Heebo Light" pitchFamily="34" charset="0"/>
                <a:ea typeface="Heebo Light" pitchFamily="34" charset="-122"/>
                <a:cs typeface="Heebo Light" pitchFamily="34" charset="-120"/>
              </a:rPr>
              <a:t>Benefit</a:t>
            </a:r>
            <a:r>
              <a:rPr lang="en-US" sz="1050" dirty="0">
                <a:solidFill>
                  <a:srgbClr val="481C9E"/>
                </a:solidFill>
                <a:latin typeface="Heebo Light" pitchFamily="34" charset="0"/>
                <a:ea typeface="Heebo Light" pitchFamily="34" charset="-122"/>
                <a:cs typeface="Heebo Light" pitchFamily="34" charset="-120"/>
              </a:rPr>
              <a:t>:</a:t>
            </a:r>
            <a:r>
              <a:rPr lang="en-US" sz="1050" dirty="0">
                <a:solidFill>
                  <a:srgbClr val="DCD7E5"/>
                </a:solidFill>
                <a:latin typeface="Heebo Light" pitchFamily="34" charset="0"/>
                <a:ea typeface="Heebo Light" pitchFamily="34" charset="-122"/>
                <a:cs typeface="Heebo Light" pitchFamily="34" charset="-120"/>
              </a:rPr>
              <a:t> Removes noisy or borderline majority class samples that are very close to minority class samples, cleaning the decision boundary and improving model performance.</a:t>
            </a:r>
            <a:endParaRPr lang="en-US" sz="1050" dirty="0"/>
          </a:p>
        </p:txBody>
      </p:sp>
      <p:pic>
        <p:nvPicPr>
          <p:cNvPr id="8" name="Image 1" descr="preencoded.png"/>
          <p:cNvPicPr>
            <a:picLocks noChangeAspect="1"/>
          </p:cNvPicPr>
          <p:nvPr/>
        </p:nvPicPr>
        <p:blipFill>
          <a:blip r:embed="rId4"/>
          <a:stretch>
            <a:fillRect/>
          </a:stretch>
        </p:blipFill>
        <p:spPr>
          <a:xfrm>
            <a:off x="7489984" y="1367433"/>
            <a:ext cx="4166592" cy="4166592"/>
          </a:xfrm>
          <a:prstGeom prst="rect">
            <a:avLst/>
          </a:prstGeom>
        </p:spPr>
      </p:pic>
      <p:sp>
        <p:nvSpPr>
          <p:cNvPr id="9" name="Text 5"/>
          <p:cNvSpPr/>
          <p:nvPr/>
        </p:nvSpPr>
        <p:spPr>
          <a:xfrm>
            <a:off x="7489984" y="5688092"/>
            <a:ext cx="2055495" cy="256818"/>
          </a:xfrm>
          <a:prstGeom prst="rect">
            <a:avLst/>
          </a:prstGeom>
          <a:noFill/>
          <a:ln/>
        </p:spPr>
        <p:txBody>
          <a:bodyPr wrap="none" lIns="0" tIns="0" rIns="0" bIns="0" rtlCol="0" anchor="t"/>
          <a:lstStyle/>
          <a:p>
            <a:pPr marL="0" indent="0" algn="l">
              <a:lnSpc>
                <a:spcPts val="2000"/>
              </a:lnSpc>
              <a:buNone/>
            </a:pPr>
            <a:r>
              <a:rPr lang="en-US" sz="1600" dirty="0">
                <a:solidFill>
                  <a:srgbClr val="F2F0F4"/>
                </a:solidFill>
                <a:latin typeface="Montserrat" pitchFamily="34" charset="0"/>
                <a:ea typeface="Montserrat" pitchFamily="34" charset="-122"/>
                <a:cs typeface="Montserrat" pitchFamily="34" charset="-120"/>
              </a:rPr>
              <a:t>ADASYN SMOTE</a:t>
            </a:r>
            <a:endParaRPr lang="en-US" sz="1600" dirty="0"/>
          </a:p>
        </p:txBody>
      </p:sp>
      <p:sp>
        <p:nvSpPr>
          <p:cNvPr id="10" name="Text 6"/>
          <p:cNvSpPr/>
          <p:nvPr/>
        </p:nvSpPr>
        <p:spPr>
          <a:xfrm>
            <a:off x="7489984" y="6081832"/>
            <a:ext cx="6410206" cy="438388"/>
          </a:xfrm>
          <a:prstGeom prst="rect">
            <a:avLst/>
          </a:prstGeom>
          <a:noFill/>
          <a:ln/>
        </p:spPr>
        <p:txBody>
          <a:bodyPr wrap="square" lIns="0" tIns="0" rIns="0" bIns="0" rtlCol="0" anchor="t"/>
          <a:lstStyle/>
          <a:p>
            <a:pPr marL="0" indent="0" algn="l">
              <a:lnSpc>
                <a:spcPts val="1700"/>
              </a:lnSpc>
              <a:buNone/>
            </a:pPr>
            <a:r>
              <a:rPr lang="en-US" sz="1050" dirty="0">
                <a:solidFill>
                  <a:srgbClr val="DCD7E5"/>
                </a:solidFill>
                <a:latin typeface="Heebo Light" pitchFamily="34" charset="0"/>
                <a:ea typeface="Heebo Light" pitchFamily="34" charset="-122"/>
                <a:cs typeface="Heebo Light" pitchFamily="34" charset="-120"/>
              </a:rPr>
              <a:t>Standard SMOTE generates synthetic samples uniformly. However, some minority instances are harder to learn from because they are in sparse regions or close to the majority class.</a:t>
            </a:r>
            <a:endParaRPr lang="en-US" sz="1050" dirty="0"/>
          </a:p>
        </p:txBody>
      </p:sp>
      <p:sp>
        <p:nvSpPr>
          <p:cNvPr id="11" name="Text 7"/>
          <p:cNvSpPr/>
          <p:nvPr/>
        </p:nvSpPr>
        <p:spPr>
          <a:xfrm>
            <a:off x="7489984" y="6643449"/>
            <a:ext cx="6410206" cy="657582"/>
          </a:xfrm>
          <a:prstGeom prst="rect">
            <a:avLst/>
          </a:prstGeom>
          <a:noFill/>
          <a:ln/>
        </p:spPr>
        <p:txBody>
          <a:bodyPr wrap="square" lIns="0" tIns="0" rIns="0" bIns="0" rtlCol="0" anchor="t"/>
          <a:lstStyle/>
          <a:p>
            <a:pPr marL="0" indent="0" algn="l">
              <a:lnSpc>
                <a:spcPts val="1700"/>
              </a:lnSpc>
              <a:buNone/>
            </a:pPr>
            <a:r>
              <a:rPr lang="en-US" sz="1050" b="1" dirty="0">
                <a:solidFill>
                  <a:srgbClr val="DCD7E5"/>
                </a:solidFill>
                <a:latin typeface="Heebo Light" pitchFamily="34" charset="0"/>
                <a:ea typeface="Heebo Light" pitchFamily="34" charset="-122"/>
                <a:cs typeface="Heebo Light" pitchFamily="34" charset="-120"/>
              </a:rPr>
              <a:t>ADASYN (Adaptive Synthetic Sampling)</a:t>
            </a:r>
            <a:r>
              <a:rPr lang="en-US" sz="1050" dirty="0">
                <a:solidFill>
                  <a:srgbClr val="DCD7E5"/>
                </a:solidFill>
                <a:latin typeface="Heebo Light" pitchFamily="34" charset="0"/>
                <a:ea typeface="Heebo Light" pitchFamily="34" charset="-122"/>
                <a:cs typeface="Heebo Light" pitchFamily="34" charset="-120"/>
              </a:rPr>
              <a:t> adaptively shifts the decision boundary. It generates more synthetic data for minority instances that are harder to learn (i.e., those with more majority class neighbors) and fewer for easier ones.</a:t>
            </a:r>
            <a:endParaRPr lang="en-US" sz="1050" dirty="0"/>
          </a:p>
        </p:txBody>
      </p:sp>
      <p:sp>
        <p:nvSpPr>
          <p:cNvPr id="12" name="Text 8"/>
          <p:cNvSpPr/>
          <p:nvPr/>
        </p:nvSpPr>
        <p:spPr>
          <a:xfrm>
            <a:off x="7489984" y="7424261"/>
            <a:ext cx="6410206" cy="438388"/>
          </a:xfrm>
          <a:prstGeom prst="rect">
            <a:avLst/>
          </a:prstGeom>
          <a:noFill/>
          <a:ln/>
        </p:spPr>
        <p:txBody>
          <a:bodyPr wrap="square" lIns="0" tIns="0" rIns="0" bIns="0" rtlCol="0" anchor="t"/>
          <a:lstStyle/>
          <a:p>
            <a:pPr marL="0" indent="0" algn="l">
              <a:lnSpc>
                <a:spcPts val="1700"/>
              </a:lnSpc>
              <a:buNone/>
            </a:pPr>
            <a:r>
              <a:rPr lang="en-US" sz="1050" dirty="0">
                <a:solidFill>
                  <a:srgbClr val="F9D933"/>
                </a:solidFill>
                <a:latin typeface="Heebo Light" pitchFamily="34" charset="0"/>
                <a:ea typeface="Heebo Light" pitchFamily="34" charset="-122"/>
                <a:cs typeface="Heebo Light" pitchFamily="34" charset="-120"/>
              </a:rPr>
              <a:t>Benefit</a:t>
            </a:r>
            <a:r>
              <a:rPr lang="en-US" sz="1050" dirty="0">
                <a:solidFill>
                  <a:srgbClr val="481C9E"/>
                </a:solidFill>
                <a:latin typeface="Heebo Light" pitchFamily="34" charset="0"/>
                <a:ea typeface="Heebo Light" pitchFamily="34" charset="-122"/>
                <a:cs typeface="Heebo Light" pitchFamily="34" charset="-120"/>
              </a:rPr>
              <a:t>:</a:t>
            </a:r>
            <a:r>
              <a:rPr lang="en-US" sz="1050" dirty="0">
                <a:solidFill>
                  <a:srgbClr val="DCD7E5"/>
                </a:solidFill>
                <a:latin typeface="Heebo Light" pitchFamily="34" charset="0"/>
                <a:ea typeface="Heebo Light" pitchFamily="34" charset="-122"/>
                <a:cs typeface="Heebo Light" pitchFamily="34" charset="-120"/>
              </a:rPr>
              <a:t> Focuses data generation on challenging minority examples, leading to a more robust and adaptive learning process, especially for complex datasets.</a:t>
            </a:r>
            <a:endParaRPr lang="en-US" sz="1050" dirty="0"/>
          </a:p>
        </p:txBody>
      </p:sp>
      <p:sp>
        <p:nvSpPr>
          <p:cNvPr id="13" name="Rectangle 12">
            <a:extLst>
              <a:ext uri="{FF2B5EF4-FFF2-40B4-BE49-F238E27FC236}">
                <a16:creationId xmlns:a16="http://schemas.microsoft.com/office/drawing/2014/main" id="{1814B8C6-8FE3-0A44-55BD-8AB198EFE0EE}"/>
              </a:ext>
            </a:extLst>
          </p:cNvPr>
          <p:cNvSpPr/>
          <p:nvPr/>
        </p:nvSpPr>
        <p:spPr>
          <a:xfrm>
            <a:off x="12790449" y="7716644"/>
            <a:ext cx="1839951" cy="512956"/>
          </a:xfrm>
          <a:prstGeom prst="rect">
            <a:avLst/>
          </a:prstGeom>
          <a:solidFill>
            <a:srgbClr val="140C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8669" y="968097"/>
            <a:ext cx="13073063" cy="1390650"/>
          </a:xfrm>
          <a:prstGeom prst="rect">
            <a:avLst/>
          </a:prstGeom>
          <a:noFill/>
          <a:ln/>
        </p:spPr>
        <p:txBody>
          <a:bodyPr wrap="square" lIns="0" tIns="0" rIns="0" bIns="0" rtlCol="0" anchor="t"/>
          <a:lstStyle/>
          <a:p>
            <a:pPr marL="0" indent="0" algn="l">
              <a:lnSpc>
                <a:spcPts val="5450"/>
              </a:lnSpc>
              <a:buNone/>
            </a:pPr>
            <a:r>
              <a:rPr lang="en-US" sz="4350" dirty="0">
                <a:solidFill>
                  <a:srgbClr val="F2F0F4"/>
                </a:solidFill>
                <a:latin typeface="Montserrat" pitchFamily="34" charset="0"/>
                <a:ea typeface="Montserrat" pitchFamily="34" charset="-122"/>
                <a:cs typeface="Montserrat" pitchFamily="34" charset="-120"/>
              </a:rPr>
              <a:t>Algorithm-Level Techniques: Modifying the Learning Process</a:t>
            </a:r>
            <a:endParaRPr lang="en-US" sz="4350" dirty="0"/>
          </a:p>
        </p:txBody>
      </p:sp>
      <p:sp>
        <p:nvSpPr>
          <p:cNvPr id="3" name="Shape 1"/>
          <p:cNvSpPr/>
          <p:nvPr/>
        </p:nvSpPr>
        <p:spPr>
          <a:xfrm>
            <a:off x="778669" y="2803684"/>
            <a:ext cx="6425327" cy="4457819"/>
          </a:xfrm>
          <a:prstGeom prst="roundRect">
            <a:avLst>
              <a:gd name="adj" fmla="val 2096"/>
            </a:avLst>
          </a:prstGeom>
          <a:solidFill>
            <a:srgbClr val="0D0A2C">
              <a:alpha val="95000"/>
            </a:srgbClr>
          </a:solidFill>
          <a:ln w="30480">
            <a:solidFill>
              <a:srgbClr val="481C9E"/>
            </a:solidFill>
            <a:prstDash val="solid"/>
          </a:ln>
        </p:spPr>
      </p:sp>
      <p:sp>
        <p:nvSpPr>
          <p:cNvPr id="4" name="Shape 2"/>
          <p:cNvSpPr/>
          <p:nvPr/>
        </p:nvSpPr>
        <p:spPr>
          <a:xfrm>
            <a:off x="778669" y="2803684"/>
            <a:ext cx="121920" cy="4457819"/>
          </a:xfrm>
          <a:prstGeom prst="roundRect">
            <a:avLst>
              <a:gd name="adj" fmla="val 76649"/>
            </a:avLst>
          </a:prstGeom>
          <a:solidFill>
            <a:srgbClr val="481C9E"/>
          </a:solidFill>
          <a:ln/>
        </p:spPr>
      </p:sp>
      <p:sp>
        <p:nvSpPr>
          <p:cNvPr id="5" name="Text 3"/>
          <p:cNvSpPr/>
          <p:nvPr/>
        </p:nvSpPr>
        <p:spPr>
          <a:xfrm>
            <a:off x="1153478" y="3056573"/>
            <a:ext cx="4053721" cy="347663"/>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Class Imbalance Penalization</a:t>
            </a:r>
            <a:endParaRPr lang="en-US" sz="2150" dirty="0"/>
          </a:p>
        </p:txBody>
      </p:sp>
      <p:sp>
        <p:nvSpPr>
          <p:cNvPr id="6" name="Text 4"/>
          <p:cNvSpPr/>
          <p:nvPr/>
        </p:nvSpPr>
        <p:spPr>
          <a:xfrm>
            <a:off x="1153478" y="3537704"/>
            <a:ext cx="5797629" cy="1067991"/>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This technique directly modifies the loss function of the learning algorithm to penalize misclassifications of the minority class more heavily than the majority class.</a:t>
            </a:r>
            <a:endParaRPr lang="en-US" sz="1750" dirty="0"/>
          </a:p>
        </p:txBody>
      </p:sp>
      <p:sp>
        <p:nvSpPr>
          <p:cNvPr id="7" name="Text 5"/>
          <p:cNvSpPr/>
          <p:nvPr/>
        </p:nvSpPr>
        <p:spPr>
          <a:xfrm>
            <a:off x="1153478" y="4739164"/>
            <a:ext cx="5797629" cy="1067991"/>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By assigning different misclassification costs, the model is encouraged to pay more attention to the minority class during training.</a:t>
            </a:r>
            <a:endParaRPr lang="en-US" sz="1750" dirty="0"/>
          </a:p>
        </p:txBody>
      </p:sp>
      <p:sp>
        <p:nvSpPr>
          <p:cNvPr id="8" name="Text 6"/>
          <p:cNvSpPr/>
          <p:nvPr/>
        </p:nvSpPr>
        <p:spPr>
          <a:xfrm>
            <a:off x="1153478" y="5940623"/>
            <a:ext cx="5797629" cy="711994"/>
          </a:xfrm>
          <a:prstGeom prst="rect">
            <a:avLst/>
          </a:prstGeom>
          <a:noFill/>
          <a:ln/>
        </p:spPr>
        <p:txBody>
          <a:bodyPr wrap="square" lIns="0" tIns="0" rIns="0" bIns="0" rtlCol="0" anchor="t"/>
          <a:lstStyle/>
          <a:p>
            <a:pPr marL="0" indent="0" algn="l">
              <a:lnSpc>
                <a:spcPts val="2800"/>
              </a:lnSpc>
              <a:buNone/>
            </a:pPr>
            <a:r>
              <a:rPr lang="en-US" sz="1750" dirty="0">
                <a:solidFill>
                  <a:srgbClr val="FCEC99"/>
                </a:solidFill>
                <a:latin typeface="Heebo Light" pitchFamily="34" charset="0"/>
                <a:ea typeface="Heebo Light" pitchFamily="34" charset="-122"/>
                <a:cs typeface="Heebo Light" pitchFamily="34" charset="-120"/>
              </a:rPr>
              <a:t>Examples</a:t>
            </a:r>
            <a:r>
              <a:rPr lang="en-US" sz="1750" dirty="0">
                <a:solidFill>
                  <a:srgbClr val="481C9E"/>
                </a:solidFill>
                <a:latin typeface="Heebo Light" pitchFamily="34" charset="0"/>
                <a:ea typeface="Heebo Light" pitchFamily="34" charset="-122"/>
                <a:cs typeface="Heebo Light" pitchFamily="34" charset="-120"/>
              </a:rPr>
              <a:t>:</a:t>
            </a:r>
            <a:r>
              <a:rPr lang="en-US" sz="1750" dirty="0">
                <a:solidFill>
                  <a:srgbClr val="DCD7E5"/>
                </a:solidFill>
                <a:latin typeface="Heebo Light" pitchFamily="34" charset="0"/>
                <a:ea typeface="Heebo Light" pitchFamily="34" charset="-122"/>
                <a:cs typeface="Heebo Light" pitchFamily="34" charset="-120"/>
              </a:rPr>
              <a:t> Weighted Support Vector Machines, Weighted Logistic Regression.</a:t>
            </a:r>
            <a:endParaRPr lang="en-US" sz="1750" dirty="0"/>
          </a:p>
        </p:txBody>
      </p:sp>
      <p:sp>
        <p:nvSpPr>
          <p:cNvPr id="9" name="Shape 7"/>
          <p:cNvSpPr/>
          <p:nvPr/>
        </p:nvSpPr>
        <p:spPr>
          <a:xfrm>
            <a:off x="7426404" y="2803684"/>
            <a:ext cx="6425327" cy="4457819"/>
          </a:xfrm>
          <a:prstGeom prst="roundRect">
            <a:avLst>
              <a:gd name="adj" fmla="val 2096"/>
            </a:avLst>
          </a:prstGeom>
          <a:solidFill>
            <a:srgbClr val="0D0A2C">
              <a:alpha val="95000"/>
            </a:srgbClr>
          </a:solidFill>
          <a:ln w="30480">
            <a:solidFill>
              <a:srgbClr val="481C9E"/>
            </a:solidFill>
            <a:prstDash val="solid"/>
          </a:ln>
        </p:spPr>
      </p:sp>
      <p:sp>
        <p:nvSpPr>
          <p:cNvPr id="10" name="Shape 8"/>
          <p:cNvSpPr/>
          <p:nvPr/>
        </p:nvSpPr>
        <p:spPr>
          <a:xfrm>
            <a:off x="7426404" y="2803684"/>
            <a:ext cx="121920" cy="4457819"/>
          </a:xfrm>
          <a:prstGeom prst="roundRect">
            <a:avLst>
              <a:gd name="adj" fmla="val 76649"/>
            </a:avLst>
          </a:prstGeom>
          <a:solidFill>
            <a:srgbClr val="481C9E"/>
          </a:solidFill>
          <a:ln/>
        </p:spPr>
      </p:sp>
      <p:sp>
        <p:nvSpPr>
          <p:cNvPr id="11" name="Text 9"/>
          <p:cNvSpPr/>
          <p:nvPr/>
        </p:nvSpPr>
        <p:spPr>
          <a:xfrm>
            <a:off x="7801213" y="3056573"/>
            <a:ext cx="3261360" cy="347663"/>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Cost-Sensitive Learning</a:t>
            </a:r>
            <a:endParaRPr lang="en-US" sz="2150" dirty="0"/>
          </a:p>
        </p:txBody>
      </p:sp>
      <p:sp>
        <p:nvSpPr>
          <p:cNvPr id="12" name="Text 10"/>
          <p:cNvSpPr/>
          <p:nvPr/>
        </p:nvSpPr>
        <p:spPr>
          <a:xfrm>
            <a:off x="7801213" y="3537704"/>
            <a:ext cx="5797629" cy="1067991"/>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An extension of penalization, cost-sensitive learning explicitly incorporates a cost matrix into the training process.</a:t>
            </a:r>
            <a:endParaRPr lang="en-US" sz="1750" dirty="0"/>
          </a:p>
        </p:txBody>
      </p:sp>
      <p:sp>
        <p:nvSpPr>
          <p:cNvPr id="13" name="Text 11"/>
          <p:cNvSpPr/>
          <p:nvPr/>
        </p:nvSpPr>
        <p:spPr>
          <a:xfrm>
            <a:off x="7801213" y="4739164"/>
            <a:ext cx="5797629" cy="1423988"/>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This matrix defines the penalty for each type of misclassification (e.g., false positives vs. false negatives). The algorithm then aims to minimize the total misclassification cost rather than just the number of errors.</a:t>
            </a:r>
            <a:endParaRPr lang="en-US" sz="1750" dirty="0"/>
          </a:p>
        </p:txBody>
      </p:sp>
      <p:sp>
        <p:nvSpPr>
          <p:cNvPr id="14" name="Text 12"/>
          <p:cNvSpPr/>
          <p:nvPr/>
        </p:nvSpPr>
        <p:spPr>
          <a:xfrm>
            <a:off x="7801213" y="6296620"/>
            <a:ext cx="5797629" cy="711994"/>
          </a:xfrm>
          <a:prstGeom prst="rect">
            <a:avLst/>
          </a:prstGeom>
          <a:noFill/>
          <a:ln/>
        </p:spPr>
        <p:txBody>
          <a:bodyPr wrap="square" lIns="0" tIns="0" rIns="0" bIns="0" rtlCol="0" anchor="t"/>
          <a:lstStyle/>
          <a:p>
            <a:pPr marL="0" indent="0" algn="l">
              <a:lnSpc>
                <a:spcPts val="2800"/>
              </a:lnSpc>
              <a:buNone/>
            </a:pPr>
            <a:r>
              <a:rPr lang="en-US" sz="1750" dirty="0">
                <a:solidFill>
                  <a:srgbClr val="FCEC99"/>
                </a:solidFill>
                <a:latin typeface="Heebo Light" pitchFamily="34" charset="0"/>
                <a:ea typeface="Heebo Light" pitchFamily="34" charset="-122"/>
                <a:cs typeface="Heebo Light" pitchFamily="34" charset="-120"/>
              </a:rPr>
              <a:t>Benefit</a:t>
            </a:r>
            <a:r>
              <a:rPr lang="en-US" sz="1750" dirty="0">
                <a:solidFill>
                  <a:srgbClr val="481C9E"/>
                </a:solidFill>
                <a:latin typeface="Heebo Light" pitchFamily="34" charset="0"/>
                <a:ea typeface="Heebo Light" pitchFamily="34" charset="-122"/>
                <a:cs typeface="Heebo Light" pitchFamily="34" charset="-120"/>
              </a:rPr>
              <a:t>:</a:t>
            </a:r>
            <a:r>
              <a:rPr lang="en-US" sz="1750" dirty="0">
                <a:solidFill>
                  <a:srgbClr val="DCD7E5"/>
                </a:solidFill>
                <a:latin typeface="Heebo Light" pitchFamily="34" charset="0"/>
                <a:ea typeface="Heebo Light" pitchFamily="34" charset="-122"/>
                <a:cs typeface="Heebo Light" pitchFamily="34" charset="-120"/>
              </a:rPr>
              <a:t> Allows for fine-grained control over the importance of different error types, crucial in high-stakes applications.</a:t>
            </a:r>
            <a:endParaRPr lang="en-US" sz="1750" dirty="0"/>
          </a:p>
        </p:txBody>
      </p:sp>
      <p:sp>
        <p:nvSpPr>
          <p:cNvPr id="15" name="Rectangle 14">
            <a:extLst>
              <a:ext uri="{FF2B5EF4-FFF2-40B4-BE49-F238E27FC236}">
                <a16:creationId xmlns:a16="http://schemas.microsoft.com/office/drawing/2014/main" id="{9B223458-4C16-0E33-9052-DA149DA77B46}"/>
              </a:ext>
            </a:extLst>
          </p:cNvPr>
          <p:cNvSpPr/>
          <p:nvPr/>
        </p:nvSpPr>
        <p:spPr>
          <a:xfrm>
            <a:off x="12790449" y="7716644"/>
            <a:ext cx="1839951" cy="512956"/>
          </a:xfrm>
          <a:prstGeom prst="rect">
            <a:avLst/>
          </a:prstGeom>
          <a:solidFill>
            <a:srgbClr val="140C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1999" y="590907"/>
            <a:ext cx="9918859" cy="436483"/>
          </a:xfrm>
          <a:prstGeom prst="rect">
            <a:avLst/>
          </a:prstGeom>
          <a:noFill/>
          <a:ln/>
        </p:spPr>
        <p:txBody>
          <a:bodyPr wrap="none" lIns="0" tIns="0" rIns="0" bIns="0" rtlCol="0" anchor="t"/>
          <a:lstStyle/>
          <a:p>
            <a:pPr marL="0" indent="0" algn="l">
              <a:lnSpc>
                <a:spcPts val="3400"/>
              </a:lnSpc>
              <a:buNone/>
            </a:pPr>
            <a:r>
              <a:rPr lang="en-US" sz="2700" dirty="0">
                <a:solidFill>
                  <a:srgbClr val="F2F0F4"/>
                </a:solidFill>
                <a:latin typeface="Montserrat" pitchFamily="34" charset="0"/>
                <a:ea typeface="Montserrat" pitchFamily="34" charset="-122"/>
                <a:cs typeface="Montserrat" pitchFamily="34" charset="-120"/>
              </a:rPr>
              <a:t>Ensemble Methods: Collective Intelligence for Imbalance</a:t>
            </a:r>
            <a:endParaRPr lang="en-US" sz="2700" dirty="0"/>
          </a:p>
        </p:txBody>
      </p:sp>
      <p:sp>
        <p:nvSpPr>
          <p:cNvPr id="3" name="Text 1"/>
          <p:cNvSpPr/>
          <p:nvPr/>
        </p:nvSpPr>
        <p:spPr>
          <a:xfrm>
            <a:off x="751999" y="1306711"/>
            <a:ext cx="13126402" cy="223361"/>
          </a:xfrm>
          <a:prstGeom prst="rect">
            <a:avLst/>
          </a:prstGeom>
          <a:noFill/>
          <a:ln/>
        </p:spPr>
        <p:txBody>
          <a:bodyPr wrap="none" lIns="0" tIns="0" rIns="0" bIns="0" rtlCol="0" anchor="t"/>
          <a:lstStyle/>
          <a:p>
            <a:pPr marL="0" indent="0" algn="l">
              <a:lnSpc>
                <a:spcPts val="1750"/>
              </a:lnSpc>
              <a:buNone/>
            </a:pPr>
            <a:r>
              <a:rPr lang="en-US" sz="1050" dirty="0">
                <a:solidFill>
                  <a:srgbClr val="DCD7E5"/>
                </a:solidFill>
                <a:latin typeface="Heebo Light" pitchFamily="34" charset="0"/>
                <a:ea typeface="Heebo Light" pitchFamily="34" charset="-122"/>
                <a:cs typeface="Heebo Light" pitchFamily="34" charset="-120"/>
              </a:rPr>
              <a:t>Ensemble methods combine multiple base learners to improve overall predictive performance. For imbalanced data, specialized ensemble techniques help address the class disparity.</a:t>
            </a:r>
            <a:endParaRPr lang="en-US" sz="1050" dirty="0"/>
          </a:p>
        </p:txBody>
      </p:sp>
      <p:pic>
        <p:nvPicPr>
          <p:cNvPr id="4" name="Image 0" descr="preencoded.png"/>
          <p:cNvPicPr>
            <a:picLocks noChangeAspect="1"/>
          </p:cNvPicPr>
          <p:nvPr/>
        </p:nvPicPr>
        <p:blipFill>
          <a:blip r:embed="rId3"/>
          <a:stretch>
            <a:fillRect/>
          </a:stretch>
        </p:blipFill>
        <p:spPr>
          <a:xfrm>
            <a:off x="751999" y="1687116"/>
            <a:ext cx="4209336" cy="4209336"/>
          </a:xfrm>
          <a:prstGeom prst="rect">
            <a:avLst/>
          </a:prstGeom>
        </p:spPr>
      </p:pic>
      <p:sp>
        <p:nvSpPr>
          <p:cNvPr id="5" name="Text 2"/>
          <p:cNvSpPr/>
          <p:nvPr/>
        </p:nvSpPr>
        <p:spPr>
          <a:xfrm>
            <a:off x="751999" y="6036112"/>
            <a:ext cx="2663428" cy="261937"/>
          </a:xfrm>
          <a:prstGeom prst="rect">
            <a:avLst/>
          </a:prstGeom>
          <a:noFill/>
          <a:ln/>
        </p:spPr>
        <p:txBody>
          <a:bodyPr wrap="none" lIns="0" tIns="0" rIns="0" bIns="0" rtlCol="0" anchor="t"/>
          <a:lstStyle/>
          <a:p>
            <a:pPr marL="0" indent="0" algn="l">
              <a:lnSpc>
                <a:spcPts val="2050"/>
              </a:lnSpc>
              <a:buNone/>
            </a:pPr>
            <a:r>
              <a:rPr lang="en-US" sz="1600" dirty="0">
                <a:solidFill>
                  <a:srgbClr val="DCD7E5"/>
                </a:solidFill>
                <a:latin typeface="Montserrat" pitchFamily="34" charset="0"/>
                <a:ea typeface="Montserrat" pitchFamily="34" charset="-122"/>
                <a:cs typeface="Montserrat" pitchFamily="34" charset="-120"/>
              </a:rPr>
              <a:t>Balanced Random Forest</a:t>
            </a:r>
            <a:endParaRPr lang="en-US" sz="1600" dirty="0"/>
          </a:p>
        </p:txBody>
      </p:sp>
      <p:sp>
        <p:nvSpPr>
          <p:cNvPr id="6" name="Text 3"/>
          <p:cNvSpPr/>
          <p:nvPr/>
        </p:nvSpPr>
        <p:spPr>
          <a:xfrm>
            <a:off x="751999" y="6381750"/>
            <a:ext cx="6475928" cy="446723"/>
          </a:xfrm>
          <a:prstGeom prst="rect">
            <a:avLst/>
          </a:prstGeom>
          <a:noFill/>
          <a:ln/>
        </p:spPr>
        <p:txBody>
          <a:bodyPr wrap="square" lIns="0" tIns="0" rIns="0" bIns="0" rtlCol="0" anchor="t"/>
          <a:lstStyle/>
          <a:p>
            <a:pPr marL="0" indent="0" algn="l">
              <a:lnSpc>
                <a:spcPts val="1750"/>
              </a:lnSpc>
              <a:buNone/>
            </a:pPr>
            <a:r>
              <a:rPr lang="en-US" sz="1050" dirty="0">
                <a:solidFill>
                  <a:srgbClr val="DCD7E5"/>
                </a:solidFill>
                <a:latin typeface="Heebo Light" pitchFamily="34" charset="0"/>
                <a:ea typeface="Heebo Light" pitchFamily="34" charset="-122"/>
                <a:cs typeface="Heebo Light" pitchFamily="34" charset="-120"/>
              </a:rPr>
              <a:t>A variation of the traditional Random Forest, designed for imbalanced datasets. It addresses imbalance at the tree-building stage.</a:t>
            </a:r>
            <a:endParaRPr lang="en-US" sz="1050" dirty="0"/>
          </a:p>
        </p:txBody>
      </p:sp>
      <p:sp>
        <p:nvSpPr>
          <p:cNvPr id="7" name="Text 4"/>
          <p:cNvSpPr/>
          <p:nvPr/>
        </p:nvSpPr>
        <p:spPr>
          <a:xfrm>
            <a:off x="751999" y="6912173"/>
            <a:ext cx="6475928" cy="446723"/>
          </a:xfrm>
          <a:prstGeom prst="rect">
            <a:avLst/>
          </a:prstGeom>
          <a:noFill/>
          <a:ln/>
        </p:spPr>
        <p:txBody>
          <a:bodyPr wrap="square" lIns="0" tIns="0" rIns="0" bIns="0" rtlCol="0" anchor="t"/>
          <a:lstStyle/>
          <a:p>
            <a:pPr marL="0" indent="0" algn="l">
              <a:lnSpc>
                <a:spcPts val="1750"/>
              </a:lnSpc>
              <a:buNone/>
            </a:pPr>
            <a:r>
              <a:rPr lang="en-US" sz="1050" b="1" dirty="0">
                <a:solidFill>
                  <a:srgbClr val="DCD7E5"/>
                </a:solidFill>
                <a:latin typeface="Heebo Light" pitchFamily="34" charset="0"/>
                <a:ea typeface="Heebo Light" pitchFamily="34" charset="-122"/>
                <a:cs typeface="Heebo Light" pitchFamily="34" charset="-120"/>
              </a:rPr>
              <a:t>How it Works:</a:t>
            </a:r>
            <a:r>
              <a:rPr lang="en-US" sz="1050" dirty="0">
                <a:solidFill>
                  <a:srgbClr val="DCD7E5"/>
                </a:solidFill>
                <a:latin typeface="Heebo Light" pitchFamily="34" charset="0"/>
                <a:ea typeface="Heebo Light" pitchFamily="34" charset="-122"/>
                <a:cs typeface="Heebo Light" pitchFamily="34" charset="-120"/>
              </a:rPr>
              <a:t> Each tree in the forest is trained on a bootstrap sample where the minority class is oversampled (or the majority class is undersampled) to create a more balanced subset.</a:t>
            </a:r>
            <a:endParaRPr lang="en-US" sz="1050" dirty="0"/>
          </a:p>
        </p:txBody>
      </p:sp>
      <p:sp>
        <p:nvSpPr>
          <p:cNvPr id="8" name="Text 5"/>
          <p:cNvSpPr/>
          <p:nvPr/>
        </p:nvSpPr>
        <p:spPr>
          <a:xfrm>
            <a:off x="751999" y="7442597"/>
            <a:ext cx="6475928" cy="446723"/>
          </a:xfrm>
          <a:prstGeom prst="rect">
            <a:avLst/>
          </a:prstGeom>
          <a:noFill/>
          <a:ln/>
        </p:spPr>
        <p:txBody>
          <a:bodyPr wrap="square" lIns="0" tIns="0" rIns="0" bIns="0" rtlCol="0" anchor="t"/>
          <a:lstStyle/>
          <a:p>
            <a:pPr marL="0" indent="0" algn="l">
              <a:lnSpc>
                <a:spcPts val="1750"/>
              </a:lnSpc>
              <a:buNone/>
            </a:pPr>
            <a:r>
              <a:rPr lang="en-US" sz="1050" dirty="0">
                <a:solidFill>
                  <a:srgbClr val="FCEC99"/>
                </a:solidFill>
                <a:latin typeface="Heebo Light" pitchFamily="34" charset="0"/>
                <a:ea typeface="Heebo Light" pitchFamily="34" charset="-122"/>
                <a:cs typeface="Heebo Light" pitchFamily="34" charset="-120"/>
              </a:rPr>
              <a:t>Benefit</a:t>
            </a:r>
            <a:r>
              <a:rPr lang="en-US" sz="1050" dirty="0">
                <a:solidFill>
                  <a:srgbClr val="481C9E"/>
                </a:solidFill>
                <a:latin typeface="Heebo Light" pitchFamily="34" charset="0"/>
                <a:ea typeface="Heebo Light" pitchFamily="34" charset="-122"/>
                <a:cs typeface="Heebo Light" pitchFamily="34" charset="-120"/>
              </a:rPr>
              <a:t>:</a:t>
            </a:r>
            <a:r>
              <a:rPr lang="en-US" sz="1050" dirty="0">
                <a:solidFill>
                  <a:srgbClr val="DCD7E5"/>
                </a:solidFill>
                <a:latin typeface="Heebo Light" pitchFamily="34" charset="0"/>
                <a:ea typeface="Heebo Light" pitchFamily="34" charset="-122"/>
                <a:cs typeface="Heebo Light" pitchFamily="34" charset="-120"/>
              </a:rPr>
              <a:t> Reduces bias towards the majority class without losing much information from the majority class, leading to improved performance on the minority class.</a:t>
            </a:r>
            <a:endParaRPr lang="en-US" sz="1050" dirty="0"/>
          </a:p>
        </p:txBody>
      </p:sp>
      <p:pic>
        <p:nvPicPr>
          <p:cNvPr id="9" name="Image 1" descr="preencoded.png"/>
          <p:cNvPicPr>
            <a:picLocks noChangeAspect="1"/>
          </p:cNvPicPr>
          <p:nvPr/>
        </p:nvPicPr>
        <p:blipFill>
          <a:blip r:embed="rId4"/>
          <a:stretch>
            <a:fillRect/>
          </a:stretch>
        </p:blipFill>
        <p:spPr>
          <a:xfrm>
            <a:off x="7402473" y="1687116"/>
            <a:ext cx="4209336" cy="4209336"/>
          </a:xfrm>
          <a:prstGeom prst="rect">
            <a:avLst/>
          </a:prstGeom>
        </p:spPr>
      </p:pic>
      <p:sp>
        <p:nvSpPr>
          <p:cNvPr id="10" name="Text 6"/>
          <p:cNvSpPr/>
          <p:nvPr/>
        </p:nvSpPr>
        <p:spPr>
          <a:xfrm>
            <a:off x="7402473" y="6036112"/>
            <a:ext cx="2639139" cy="261937"/>
          </a:xfrm>
          <a:prstGeom prst="rect">
            <a:avLst/>
          </a:prstGeom>
          <a:noFill/>
          <a:ln/>
        </p:spPr>
        <p:txBody>
          <a:bodyPr wrap="none" lIns="0" tIns="0" rIns="0" bIns="0" rtlCol="0" anchor="t"/>
          <a:lstStyle/>
          <a:p>
            <a:pPr marL="0" indent="0" algn="l">
              <a:lnSpc>
                <a:spcPts val="2050"/>
              </a:lnSpc>
              <a:buNone/>
            </a:pPr>
            <a:r>
              <a:rPr lang="en-US" sz="1600" dirty="0">
                <a:solidFill>
                  <a:srgbClr val="DCD7E5"/>
                </a:solidFill>
                <a:latin typeface="Montserrat" pitchFamily="34" charset="0"/>
                <a:ea typeface="Montserrat" pitchFamily="34" charset="-122"/>
                <a:cs typeface="Montserrat" pitchFamily="34" charset="-120"/>
              </a:rPr>
              <a:t>Beyond Standard Forests</a:t>
            </a:r>
            <a:endParaRPr lang="en-US" sz="1600" dirty="0"/>
          </a:p>
        </p:txBody>
      </p:sp>
      <p:sp>
        <p:nvSpPr>
          <p:cNvPr id="11" name="Text 7"/>
          <p:cNvSpPr/>
          <p:nvPr/>
        </p:nvSpPr>
        <p:spPr>
          <a:xfrm>
            <a:off x="7402473" y="6381750"/>
            <a:ext cx="6475928" cy="670084"/>
          </a:xfrm>
          <a:prstGeom prst="rect">
            <a:avLst/>
          </a:prstGeom>
          <a:noFill/>
          <a:ln/>
        </p:spPr>
        <p:txBody>
          <a:bodyPr wrap="square" lIns="0" tIns="0" rIns="0" bIns="0" rtlCol="0" anchor="t"/>
          <a:lstStyle/>
          <a:p>
            <a:pPr marL="0" indent="0" algn="l">
              <a:lnSpc>
                <a:spcPts val="1750"/>
              </a:lnSpc>
              <a:buNone/>
            </a:pPr>
            <a:r>
              <a:rPr lang="en-US" sz="1050" dirty="0">
                <a:solidFill>
                  <a:srgbClr val="DCD7E5"/>
                </a:solidFill>
                <a:latin typeface="Heebo Light" pitchFamily="34" charset="0"/>
                <a:ea typeface="Heebo Light" pitchFamily="34" charset="-122"/>
                <a:cs typeface="Heebo Light" pitchFamily="34" charset="-120"/>
              </a:rPr>
              <a:t>Unlike standard Random Forests which might still struggle if the imbalance is severe, the balanced approach ensures that each tree gets a fair representation of both classes during its individual training process.</a:t>
            </a:r>
            <a:endParaRPr lang="en-US" sz="1050" dirty="0"/>
          </a:p>
        </p:txBody>
      </p:sp>
      <p:sp>
        <p:nvSpPr>
          <p:cNvPr id="12" name="Text 8"/>
          <p:cNvSpPr/>
          <p:nvPr/>
        </p:nvSpPr>
        <p:spPr>
          <a:xfrm>
            <a:off x="7402473" y="7135535"/>
            <a:ext cx="6475928" cy="446723"/>
          </a:xfrm>
          <a:prstGeom prst="rect">
            <a:avLst/>
          </a:prstGeom>
          <a:noFill/>
          <a:ln/>
        </p:spPr>
        <p:txBody>
          <a:bodyPr wrap="square" lIns="0" tIns="0" rIns="0" bIns="0" rtlCol="0" anchor="t"/>
          <a:lstStyle/>
          <a:p>
            <a:pPr marL="0" indent="0" algn="l">
              <a:lnSpc>
                <a:spcPts val="1750"/>
              </a:lnSpc>
              <a:buNone/>
            </a:pPr>
            <a:r>
              <a:rPr lang="en-US" sz="1050" dirty="0">
                <a:solidFill>
                  <a:srgbClr val="FCEC99"/>
                </a:solidFill>
                <a:latin typeface="Heebo Light" pitchFamily="34" charset="0"/>
                <a:ea typeface="Heebo Light" pitchFamily="34" charset="-122"/>
                <a:cs typeface="Heebo Light" pitchFamily="34" charset="-120"/>
              </a:rPr>
              <a:t>Impact</a:t>
            </a:r>
            <a:r>
              <a:rPr lang="en-US" sz="1050" dirty="0">
                <a:solidFill>
                  <a:srgbClr val="481C9E"/>
                </a:solidFill>
                <a:latin typeface="Heebo Light" pitchFamily="34" charset="0"/>
                <a:ea typeface="Heebo Light" pitchFamily="34" charset="-122"/>
                <a:cs typeface="Heebo Light" pitchFamily="34" charset="-120"/>
              </a:rPr>
              <a:t>:</a:t>
            </a:r>
            <a:r>
              <a:rPr lang="en-US" sz="1050" dirty="0">
                <a:solidFill>
                  <a:srgbClr val="DCD7E5"/>
                </a:solidFill>
                <a:latin typeface="Heebo Light" pitchFamily="34" charset="0"/>
                <a:ea typeface="Heebo Light" pitchFamily="34" charset="-122"/>
                <a:cs typeface="Heebo Light" pitchFamily="34" charset="-120"/>
              </a:rPr>
              <a:t> This leads to a more robust ensemble that generalizes better across both majority and minority classes.</a:t>
            </a:r>
            <a:endParaRPr lang="en-US" sz="1050" dirty="0"/>
          </a:p>
        </p:txBody>
      </p:sp>
      <p:sp>
        <p:nvSpPr>
          <p:cNvPr id="13" name="Rectangle 12">
            <a:extLst>
              <a:ext uri="{FF2B5EF4-FFF2-40B4-BE49-F238E27FC236}">
                <a16:creationId xmlns:a16="http://schemas.microsoft.com/office/drawing/2014/main" id="{46DC6094-76BA-E25E-3595-292A4D7C729D}"/>
              </a:ext>
            </a:extLst>
          </p:cNvPr>
          <p:cNvSpPr/>
          <p:nvPr/>
        </p:nvSpPr>
        <p:spPr>
          <a:xfrm>
            <a:off x="12790449" y="7716644"/>
            <a:ext cx="1839951" cy="512956"/>
          </a:xfrm>
          <a:prstGeom prst="rect">
            <a:avLst/>
          </a:prstGeom>
          <a:solidFill>
            <a:srgbClr val="140C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4384" y="616268"/>
            <a:ext cx="11875651" cy="560308"/>
          </a:xfrm>
          <a:prstGeom prst="rect">
            <a:avLst/>
          </a:prstGeom>
          <a:noFill/>
          <a:ln/>
        </p:spPr>
        <p:txBody>
          <a:bodyPr wrap="none" lIns="0" tIns="0" rIns="0" bIns="0" rtlCol="0" anchor="t"/>
          <a:lstStyle/>
          <a:p>
            <a:pPr marL="0" indent="0" algn="l">
              <a:lnSpc>
                <a:spcPts val="4400"/>
              </a:lnSpc>
              <a:buNone/>
            </a:pPr>
            <a:r>
              <a:rPr lang="en-US" sz="3500" dirty="0">
                <a:solidFill>
                  <a:srgbClr val="F2F0F4"/>
                </a:solidFill>
                <a:latin typeface="Montserrat" pitchFamily="34" charset="0"/>
                <a:ea typeface="Montserrat" pitchFamily="34" charset="-122"/>
                <a:cs typeface="Montserrat" pitchFamily="34" charset="-120"/>
              </a:rPr>
              <a:t>Sequential Ensemble Strategies for Imbalanced Data</a:t>
            </a:r>
            <a:endParaRPr lang="en-US" sz="3500" dirty="0"/>
          </a:p>
        </p:txBody>
      </p:sp>
      <p:sp>
        <p:nvSpPr>
          <p:cNvPr id="3" name="Shape 1"/>
          <p:cNvSpPr/>
          <p:nvPr/>
        </p:nvSpPr>
        <p:spPr>
          <a:xfrm>
            <a:off x="784384" y="4288869"/>
            <a:ext cx="13061633" cy="22860"/>
          </a:xfrm>
          <a:prstGeom prst="roundRect">
            <a:avLst>
              <a:gd name="adj" fmla="val 329430"/>
            </a:avLst>
          </a:prstGeom>
          <a:solidFill>
            <a:srgbClr val="4A2C85"/>
          </a:solidFill>
          <a:ln/>
        </p:spPr>
      </p:sp>
      <p:sp>
        <p:nvSpPr>
          <p:cNvPr id="4" name="Shape 2"/>
          <p:cNvSpPr/>
          <p:nvPr/>
        </p:nvSpPr>
        <p:spPr>
          <a:xfrm>
            <a:off x="5089446" y="3751064"/>
            <a:ext cx="22860" cy="537805"/>
          </a:xfrm>
          <a:prstGeom prst="roundRect">
            <a:avLst>
              <a:gd name="adj" fmla="val 329430"/>
            </a:avLst>
          </a:prstGeom>
          <a:solidFill>
            <a:srgbClr val="4A2C85"/>
          </a:solidFill>
          <a:ln/>
        </p:spPr>
      </p:sp>
      <p:sp>
        <p:nvSpPr>
          <p:cNvPr id="5" name="Shape 3"/>
          <p:cNvSpPr/>
          <p:nvPr/>
        </p:nvSpPr>
        <p:spPr>
          <a:xfrm>
            <a:off x="4899184" y="4087178"/>
            <a:ext cx="403384" cy="403384"/>
          </a:xfrm>
          <a:prstGeom prst="roundRect">
            <a:avLst>
              <a:gd name="adj" fmla="val 18669"/>
            </a:avLst>
          </a:prstGeom>
          <a:solidFill>
            <a:srgbClr val="31136C"/>
          </a:solidFill>
          <a:ln w="7620">
            <a:solidFill>
              <a:srgbClr val="4A2C85"/>
            </a:solidFill>
            <a:prstDash val="solid"/>
          </a:ln>
        </p:spPr>
      </p:sp>
      <p:sp>
        <p:nvSpPr>
          <p:cNvPr id="6" name="Text 4"/>
          <p:cNvSpPr/>
          <p:nvPr/>
        </p:nvSpPr>
        <p:spPr>
          <a:xfrm>
            <a:off x="4966454" y="4120813"/>
            <a:ext cx="268843" cy="336113"/>
          </a:xfrm>
          <a:prstGeom prst="rect">
            <a:avLst/>
          </a:prstGeom>
          <a:noFill/>
          <a:ln/>
        </p:spPr>
        <p:txBody>
          <a:bodyPr wrap="none" lIns="0" tIns="0" rIns="0" bIns="0" rtlCol="0" anchor="t"/>
          <a:lstStyle/>
          <a:p>
            <a:pPr marL="0" indent="0" algn="ctr">
              <a:lnSpc>
                <a:spcPts val="2100"/>
              </a:lnSpc>
              <a:buNone/>
            </a:pPr>
            <a:r>
              <a:rPr lang="en-US" sz="2100" dirty="0">
                <a:solidFill>
                  <a:srgbClr val="DCD7E5"/>
                </a:solidFill>
                <a:latin typeface="Montserrat" pitchFamily="34" charset="0"/>
                <a:ea typeface="Montserrat" pitchFamily="34" charset="-122"/>
                <a:cs typeface="Montserrat" pitchFamily="34" charset="-120"/>
              </a:rPr>
              <a:t>1</a:t>
            </a:r>
            <a:endParaRPr lang="en-US" sz="2100" dirty="0"/>
          </a:p>
        </p:txBody>
      </p:sp>
      <p:sp>
        <p:nvSpPr>
          <p:cNvPr id="7" name="Text 5"/>
          <p:cNvSpPr/>
          <p:nvPr/>
        </p:nvSpPr>
        <p:spPr>
          <a:xfrm>
            <a:off x="3980259" y="1535073"/>
            <a:ext cx="2241233" cy="280035"/>
          </a:xfrm>
          <a:prstGeom prst="rect">
            <a:avLst/>
          </a:prstGeom>
          <a:noFill/>
          <a:ln/>
        </p:spPr>
        <p:txBody>
          <a:bodyPr wrap="none" lIns="0" tIns="0" rIns="0" bIns="0" rtlCol="0" anchor="t"/>
          <a:lstStyle/>
          <a:p>
            <a:pPr marL="0" indent="0" algn="ctr">
              <a:lnSpc>
                <a:spcPts val="2200"/>
              </a:lnSpc>
              <a:buNone/>
            </a:pPr>
            <a:r>
              <a:rPr lang="en-US" sz="1750" dirty="0">
                <a:solidFill>
                  <a:srgbClr val="DCD7E5"/>
                </a:solidFill>
                <a:latin typeface="Montserrat" pitchFamily="34" charset="0"/>
                <a:ea typeface="Montserrat" pitchFamily="34" charset="-122"/>
                <a:cs typeface="Montserrat" pitchFamily="34" charset="-120"/>
              </a:rPr>
              <a:t>EasyEnsemble</a:t>
            </a:r>
            <a:endParaRPr lang="en-US" sz="1750" dirty="0"/>
          </a:p>
        </p:txBody>
      </p:sp>
      <p:sp>
        <p:nvSpPr>
          <p:cNvPr id="8" name="Text 6"/>
          <p:cNvSpPr/>
          <p:nvPr/>
        </p:nvSpPr>
        <p:spPr>
          <a:xfrm>
            <a:off x="963573" y="1922621"/>
            <a:ext cx="8274606" cy="573643"/>
          </a:xfrm>
          <a:prstGeom prst="rect">
            <a:avLst/>
          </a:prstGeom>
          <a:noFill/>
          <a:ln/>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This method involves creating multiple balanced subsets of the training data. From the majority class, several random subsets are drawn, each combined with all minority class samples.</a:t>
            </a:r>
            <a:endParaRPr lang="en-US" sz="1400" dirty="0"/>
          </a:p>
        </p:txBody>
      </p:sp>
      <p:sp>
        <p:nvSpPr>
          <p:cNvPr id="9" name="Text 7"/>
          <p:cNvSpPr/>
          <p:nvPr/>
        </p:nvSpPr>
        <p:spPr>
          <a:xfrm>
            <a:off x="963573" y="2603778"/>
            <a:ext cx="8274606" cy="573643"/>
          </a:xfrm>
          <a:prstGeom prst="rect">
            <a:avLst/>
          </a:prstGeom>
          <a:noFill/>
          <a:ln/>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A base classifier is trained on each of these balanced subsets. The predictions from all base classifiers are then combined (e.g., by averaging or voting) to make the final prediction.</a:t>
            </a:r>
            <a:endParaRPr lang="en-US" sz="1400" dirty="0"/>
          </a:p>
        </p:txBody>
      </p:sp>
      <p:sp>
        <p:nvSpPr>
          <p:cNvPr id="10" name="Text 8"/>
          <p:cNvSpPr/>
          <p:nvPr/>
        </p:nvSpPr>
        <p:spPr>
          <a:xfrm>
            <a:off x="963573" y="3284934"/>
            <a:ext cx="8274606" cy="286822"/>
          </a:xfrm>
          <a:prstGeom prst="rect">
            <a:avLst/>
          </a:prstGeom>
          <a:noFill/>
          <a:ln/>
        </p:spPr>
        <p:txBody>
          <a:bodyPr wrap="none" lIns="0" tIns="0" rIns="0" bIns="0" rtlCol="0" anchor="t"/>
          <a:lstStyle/>
          <a:p>
            <a:pPr marL="0" indent="0" algn="ctr">
              <a:lnSpc>
                <a:spcPts val="2250"/>
              </a:lnSpc>
              <a:buNone/>
            </a:pPr>
            <a:r>
              <a:rPr lang="en-US" sz="1400" dirty="0">
                <a:solidFill>
                  <a:srgbClr val="FCEC99"/>
                </a:solidFill>
                <a:latin typeface="Heebo Light" pitchFamily="34" charset="0"/>
                <a:ea typeface="Heebo Light" pitchFamily="34" charset="-122"/>
                <a:cs typeface="Heebo Light" pitchFamily="34" charset="-120"/>
              </a:rPr>
              <a:t>Key Idea</a:t>
            </a:r>
            <a:r>
              <a:rPr lang="en-US" sz="1400" dirty="0">
                <a:solidFill>
                  <a:srgbClr val="481C9E"/>
                </a:solidFill>
                <a:latin typeface="Heebo Light" pitchFamily="34" charset="0"/>
                <a:ea typeface="Heebo Light" pitchFamily="34" charset="-122"/>
                <a:cs typeface="Heebo Light" pitchFamily="34" charset="-120"/>
              </a:rPr>
              <a:t>:</a:t>
            </a:r>
            <a:r>
              <a:rPr lang="en-US" sz="1400" dirty="0">
                <a:solidFill>
                  <a:srgbClr val="DCD7E5"/>
                </a:solidFill>
                <a:latin typeface="Heebo Light" pitchFamily="34" charset="0"/>
                <a:ea typeface="Heebo Light" pitchFamily="34" charset="-122"/>
                <a:cs typeface="Heebo Light" pitchFamily="34" charset="-120"/>
              </a:rPr>
              <a:t> Undersampling the majority class multiple times to create diverse training sets.</a:t>
            </a:r>
            <a:endParaRPr lang="en-US" sz="1400" dirty="0"/>
          </a:p>
        </p:txBody>
      </p:sp>
      <p:sp>
        <p:nvSpPr>
          <p:cNvPr id="11" name="Shape 9"/>
          <p:cNvSpPr/>
          <p:nvPr/>
        </p:nvSpPr>
        <p:spPr>
          <a:xfrm>
            <a:off x="9517975" y="4288869"/>
            <a:ext cx="22860" cy="537805"/>
          </a:xfrm>
          <a:prstGeom prst="roundRect">
            <a:avLst>
              <a:gd name="adj" fmla="val 329430"/>
            </a:avLst>
          </a:prstGeom>
          <a:solidFill>
            <a:srgbClr val="4A2C85"/>
          </a:solidFill>
          <a:ln/>
        </p:spPr>
      </p:sp>
      <p:sp>
        <p:nvSpPr>
          <p:cNvPr id="12" name="Shape 10"/>
          <p:cNvSpPr/>
          <p:nvPr/>
        </p:nvSpPr>
        <p:spPr>
          <a:xfrm>
            <a:off x="9327713" y="4087178"/>
            <a:ext cx="403384" cy="403384"/>
          </a:xfrm>
          <a:prstGeom prst="roundRect">
            <a:avLst>
              <a:gd name="adj" fmla="val 18669"/>
            </a:avLst>
          </a:prstGeom>
          <a:solidFill>
            <a:srgbClr val="31136C"/>
          </a:solidFill>
          <a:ln w="7620">
            <a:solidFill>
              <a:srgbClr val="4A2C85"/>
            </a:solidFill>
            <a:prstDash val="solid"/>
          </a:ln>
        </p:spPr>
      </p:sp>
      <p:sp>
        <p:nvSpPr>
          <p:cNvPr id="13" name="Text 11"/>
          <p:cNvSpPr/>
          <p:nvPr/>
        </p:nvSpPr>
        <p:spPr>
          <a:xfrm>
            <a:off x="9394984" y="4120813"/>
            <a:ext cx="268843" cy="336113"/>
          </a:xfrm>
          <a:prstGeom prst="rect">
            <a:avLst/>
          </a:prstGeom>
          <a:noFill/>
          <a:ln/>
        </p:spPr>
        <p:txBody>
          <a:bodyPr wrap="none" lIns="0" tIns="0" rIns="0" bIns="0" rtlCol="0" anchor="t"/>
          <a:lstStyle/>
          <a:p>
            <a:pPr marL="0" indent="0" algn="ctr">
              <a:lnSpc>
                <a:spcPts val="2100"/>
              </a:lnSpc>
              <a:buNone/>
            </a:pPr>
            <a:r>
              <a:rPr lang="en-US" sz="2100" dirty="0">
                <a:solidFill>
                  <a:srgbClr val="DCD7E5"/>
                </a:solidFill>
                <a:latin typeface="Montserrat" pitchFamily="34" charset="0"/>
                <a:ea typeface="Montserrat" pitchFamily="34" charset="-122"/>
                <a:cs typeface="Montserrat" pitchFamily="34" charset="-120"/>
              </a:rPr>
              <a:t>2</a:t>
            </a:r>
            <a:endParaRPr lang="en-US" sz="2100" dirty="0"/>
          </a:p>
        </p:txBody>
      </p:sp>
      <p:sp>
        <p:nvSpPr>
          <p:cNvPr id="14" name="Text 12"/>
          <p:cNvSpPr/>
          <p:nvPr/>
        </p:nvSpPr>
        <p:spPr>
          <a:xfrm>
            <a:off x="8408789" y="5005983"/>
            <a:ext cx="2241233" cy="280035"/>
          </a:xfrm>
          <a:prstGeom prst="rect">
            <a:avLst/>
          </a:prstGeom>
          <a:noFill/>
          <a:ln/>
        </p:spPr>
        <p:txBody>
          <a:bodyPr wrap="none" lIns="0" tIns="0" rIns="0" bIns="0" rtlCol="0" anchor="t"/>
          <a:lstStyle/>
          <a:p>
            <a:pPr marL="0" indent="0" algn="ctr">
              <a:lnSpc>
                <a:spcPts val="2200"/>
              </a:lnSpc>
              <a:buNone/>
            </a:pPr>
            <a:r>
              <a:rPr lang="en-US" sz="1750" dirty="0">
                <a:solidFill>
                  <a:srgbClr val="DCD7E5"/>
                </a:solidFill>
                <a:latin typeface="Montserrat" pitchFamily="34" charset="0"/>
                <a:ea typeface="Montserrat" pitchFamily="34" charset="-122"/>
                <a:cs typeface="Montserrat" pitchFamily="34" charset="-120"/>
              </a:rPr>
              <a:t>BalanceCascade</a:t>
            </a:r>
            <a:endParaRPr lang="en-US" sz="1750" dirty="0"/>
          </a:p>
        </p:txBody>
      </p:sp>
      <p:sp>
        <p:nvSpPr>
          <p:cNvPr id="15" name="Text 13"/>
          <p:cNvSpPr/>
          <p:nvPr/>
        </p:nvSpPr>
        <p:spPr>
          <a:xfrm>
            <a:off x="5392103" y="5393531"/>
            <a:ext cx="8274606" cy="573643"/>
          </a:xfrm>
          <a:prstGeom prst="rect">
            <a:avLst/>
          </a:prstGeom>
          <a:noFill/>
          <a:ln/>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BalanceCascade is an iterative ensemble technique that uses a cascading approach to undersample the majority class.</a:t>
            </a:r>
            <a:endParaRPr lang="en-US" sz="1400" dirty="0"/>
          </a:p>
        </p:txBody>
      </p:sp>
      <p:sp>
        <p:nvSpPr>
          <p:cNvPr id="16" name="Text 14"/>
          <p:cNvSpPr/>
          <p:nvPr/>
        </p:nvSpPr>
        <p:spPr>
          <a:xfrm>
            <a:off x="5392103" y="6074688"/>
            <a:ext cx="8274606" cy="860465"/>
          </a:xfrm>
          <a:prstGeom prst="rect">
            <a:avLst/>
          </a:prstGeom>
          <a:noFill/>
          <a:ln/>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It trains multiple base classifiers sequentially. In each iteration, a subset of the majority class that was correctly classified by the previous base classifiers is removed from the training set, focusing subsequent classifiers on harder-to-classify examples.</a:t>
            </a:r>
            <a:endParaRPr lang="en-US" sz="1400" dirty="0"/>
          </a:p>
        </p:txBody>
      </p:sp>
      <p:sp>
        <p:nvSpPr>
          <p:cNvPr id="17" name="Text 15"/>
          <p:cNvSpPr/>
          <p:nvPr/>
        </p:nvSpPr>
        <p:spPr>
          <a:xfrm>
            <a:off x="5392103" y="7042666"/>
            <a:ext cx="8274606" cy="573643"/>
          </a:xfrm>
          <a:prstGeom prst="rect">
            <a:avLst/>
          </a:prstGeom>
          <a:noFill/>
          <a:ln/>
        </p:spPr>
        <p:txBody>
          <a:bodyPr wrap="square" lIns="0" tIns="0" rIns="0" bIns="0" rtlCol="0" anchor="t"/>
          <a:lstStyle/>
          <a:p>
            <a:pPr marL="0" indent="0" algn="ctr">
              <a:lnSpc>
                <a:spcPts val="2250"/>
              </a:lnSpc>
              <a:buNone/>
            </a:pPr>
            <a:r>
              <a:rPr lang="en-US" sz="1400" dirty="0">
                <a:solidFill>
                  <a:srgbClr val="FCEC99"/>
                </a:solidFill>
                <a:latin typeface="Heebo Light" pitchFamily="34" charset="0"/>
                <a:ea typeface="Heebo Light" pitchFamily="34" charset="-122"/>
                <a:cs typeface="Heebo Light" pitchFamily="34" charset="-120"/>
              </a:rPr>
              <a:t>Key Idea</a:t>
            </a:r>
            <a:r>
              <a:rPr lang="en-US" sz="1400" dirty="0">
                <a:solidFill>
                  <a:srgbClr val="481C9E"/>
                </a:solidFill>
                <a:latin typeface="Heebo Light" pitchFamily="34" charset="0"/>
                <a:ea typeface="Heebo Light" pitchFamily="34" charset="-122"/>
                <a:cs typeface="Heebo Light" pitchFamily="34" charset="-120"/>
              </a:rPr>
              <a:t>:</a:t>
            </a:r>
            <a:r>
              <a:rPr lang="en-US" sz="1400" dirty="0">
                <a:solidFill>
                  <a:srgbClr val="DCD7E5"/>
                </a:solidFill>
                <a:latin typeface="Heebo Light" pitchFamily="34" charset="0"/>
                <a:ea typeface="Heebo Light" pitchFamily="34" charset="-122"/>
                <a:cs typeface="Heebo Light" pitchFamily="34" charset="-120"/>
              </a:rPr>
              <a:t> Progressively "pruning" the majority class to balance the dataset while retaining challenging instances.</a:t>
            </a:r>
            <a:endParaRPr lang="en-US" sz="1400" dirty="0"/>
          </a:p>
        </p:txBody>
      </p:sp>
      <p:sp>
        <p:nvSpPr>
          <p:cNvPr id="18" name="Rectangle 17">
            <a:extLst>
              <a:ext uri="{FF2B5EF4-FFF2-40B4-BE49-F238E27FC236}">
                <a16:creationId xmlns:a16="http://schemas.microsoft.com/office/drawing/2014/main" id="{F12ED0E8-1056-673C-AA96-477EC7B25555}"/>
              </a:ext>
            </a:extLst>
          </p:cNvPr>
          <p:cNvSpPr/>
          <p:nvPr/>
        </p:nvSpPr>
        <p:spPr>
          <a:xfrm>
            <a:off x="12790449" y="7716644"/>
            <a:ext cx="1839951" cy="512956"/>
          </a:xfrm>
          <a:prstGeom prst="rect">
            <a:avLst/>
          </a:prstGeom>
          <a:solidFill>
            <a:srgbClr val="140C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9252" y="533638"/>
            <a:ext cx="6949083" cy="394216"/>
          </a:xfrm>
          <a:prstGeom prst="rect">
            <a:avLst/>
          </a:prstGeom>
          <a:noFill/>
          <a:ln/>
        </p:spPr>
        <p:txBody>
          <a:bodyPr wrap="none" lIns="0" tIns="0" rIns="0" bIns="0" rtlCol="0" anchor="t"/>
          <a:lstStyle/>
          <a:p>
            <a:pPr marL="0" indent="0" algn="l">
              <a:lnSpc>
                <a:spcPts val="3100"/>
              </a:lnSpc>
              <a:buNone/>
            </a:pPr>
            <a:r>
              <a:rPr lang="en-US" sz="2450" dirty="0">
                <a:solidFill>
                  <a:srgbClr val="F2F0F4"/>
                </a:solidFill>
                <a:latin typeface="Montserrat" pitchFamily="34" charset="0"/>
                <a:ea typeface="Montserrat" pitchFamily="34" charset="-122"/>
                <a:cs typeface="Montserrat" pitchFamily="34" charset="-120"/>
              </a:rPr>
              <a:t>Robust Evaluation: Beyond Simple Accuracy</a:t>
            </a:r>
            <a:endParaRPr lang="en-US" sz="2450" dirty="0"/>
          </a:p>
        </p:txBody>
      </p:sp>
      <p:pic>
        <p:nvPicPr>
          <p:cNvPr id="3" name="Image 0" descr="preencoded.png"/>
          <p:cNvPicPr>
            <a:picLocks noChangeAspect="1"/>
          </p:cNvPicPr>
          <p:nvPr/>
        </p:nvPicPr>
        <p:blipFill>
          <a:blip r:embed="rId3"/>
          <a:stretch>
            <a:fillRect/>
          </a:stretch>
        </p:blipFill>
        <p:spPr>
          <a:xfrm>
            <a:off x="679252" y="1258848"/>
            <a:ext cx="4213265" cy="4213265"/>
          </a:xfrm>
          <a:prstGeom prst="rect">
            <a:avLst/>
          </a:prstGeom>
        </p:spPr>
      </p:pic>
      <p:sp>
        <p:nvSpPr>
          <p:cNvPr id="4" name="Text 1"/>
          <p:cNvSpPr/>
          <p:nvPr/>
        </p:nvSpPr>
        <p:spPr>
          <a:xfrm>
            <a:off x="679252" y="5613916"/>
            <a:ext cx="2435900" cy="236458"/>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Stratified Cross-Validation</a:t>
            </a:r>
            <a:endParaRPr lang="en-US" sz="1450" dirty="0"/>
          </a:p>
        </p:txBody>
      </p:sp>
      <p:sp>
        <p:nvSpPr>
          <p:cNvPr id="5" name="Text 2"/>
          <p:cNvSpPr/>
          <p:nvPr/>
        </p:nvSpPr>
        <p:spPr>
          <a:xfrm>
            <a:off x="679252" y="5976461"/>
            <a:ext cx="6482120" cy="403860"/>
          </a:xfrm>
          <a:prstGeom prst="rect">
            <a:avLst/>
          </a:prstGeom>
          <a:noFill/>
          <a:ln/>
        </p:spPr>
        <p:txBody>
          <a:bodyPr wrap="square" lIns="0" tIns="0" rIns="0" bIns="0" rtlCol="0" anchor="t"/>
          <a:lstStyle/>
          <a:p>
            <a:pPr marL="0" indent="0" algn="l">
              <a:lnSpc>
                <a:spcPts val="1550"/>
              </a:lnSpc>
              <a:buNone/>
            </a:pPr>
            <a:r>
              <a:rPr lang="en-US" sz="950" dirty="0">
                <a:solidFill>
                  <a:srgbClr val="DCD7E5"/>
                </a:solidFill>
                <a:latin typeface="Heebo Light" pitchFamily="34" charset="0"/>
                <a:ea typeface="Heebo Light" pitchFamily="34" charset="-122"/>
                <a:cs typeface="Heebo Light" pitchFamily="34" charset="-120"/>
              </a:rPr>
              <a:t>In standard cross-validation, data is split randomly, which can lead to folds with highly skewed class distributions, especially in imbalanced datasets.</a:t>
            </a:r>
            <a:endParaRPr lang="en-US" sz="950" dirty="0"/>
          </a:p>
        </p:txBody>
      </p:sp>
      <p:sp>
        <p:nvSpPr>
          <p:cNvPr id="6" name="Text 3"/>
          <p:cNvSpPr/>
          <p:nvPr/>
        </p:nvSpPr>
        <p:spPr>
          <a:xfrm>
            <a:off x="679252" y="6493788"/>
            <a:ext cx="6482120" cy="403860"/>
          </a:xfrm>
          <a:prstGeom prst="rect">
            <a:avLst/>
          </a:prstGeom>
          <a:noFill/>
          <a:ln/>
        </p:spPr>
        <p:txBody>
          <a:bodyPr wrap="square" lIns="0" tIns="0" rIns="0" bIns="0" rtlCol="0" anchor="t"/>
          <a:lstStyle/>
          <a:p>
            <a:pPr marL="0" indent="0" algn="l">
              <a:lnSpc>
                <a:spcPts val="1550"/>
              </a:lnSpc>
              <a:buNone/>
            </a:pPr>
            <a:r>
              <a:rPr lang="en-US" sz="950" b="1" dirty="0">
                <a:solidFill>
                  <a:srgbClr val="DCD7E5"/>
                </a:solidFill>
                <a:latin typeface="Heebo Light" pitchFamily="34" charset="0"/>
                <a:ea typeface="Heebo Light" pitchFamily="34" charset="-122"/>
                <a:cs typeface="Heebo Light" pitchFamily="34" charset="-120"/>
              </a:rPr>
              <a:t>Stratified Cross-Validation</a:t>
            </a:r>
            <a:r>
              <a:rPr lang="en-US" sz="950" dirty="0">
                <a:solidFill>
                  <a:srgbClr val="DCD7E5"/>
                </a:solidFill>
                <a:latin typeface="Heebo Light" pitchFamily="34" charset="0"/>
                <a:ea typeface="Heebo Light" pitchFamily="34" charset="-122"/>
                <a:cs typeface="Heebo Light" pitchFamily="34" charset="-120"/>
              </a:rPr>
              <a:t> ensures that each fold (training and validation set) maintains approximately the same proportion of samples from each class as the original dataset.</a:t>
            </a:r>
            <a:endParaRPr lang="en-US" sz="950" dirty="0"/>
          </a:p>
        </p:txBody>
      </p:sp>
      <p:sp>
        <p:nvSpPr>
          <p:cNvPr id="7" name="Text 4"/>
          <p:cNvSpPr/>
          <p:nvPr/>
        </p:nvSpPr>
        <p:spPr>
          <a:xfrm>
            <a:off x="679252" y="7011114"/>
            <a:ext cx="6482120" cy="403860"/>
          </a:xfrm>
          <a:prstGeom prst="rect">
            <a:avLst/>
          </a:prstGeom>
          <a:noFill/>
          <a:ln/>
        </p:spPr>
        <p:txBody>
          <a:bodyPr wrap="square" lIns="0" tIns="0" rIns="0" bIns="0" rtlCol="0" anchor="t"/>
          <a:lstStyle/>
          <a:p>
            <a:pPr marL="0" indent="0" algn="l">
              <a:lnSpc>
                <a:spcPts val="1550"/>
              </a:lnSpc>
              <a:buNone/>
            </a:pPr>
            <a:r>
              <a:rPr lang="en-US" sz="950" dirty="0">
                <a:solidFill>
                  <a:srgbClr val="FCEC99"/>
                </a:solidFill>
                <a:latin typeface="Heebo Light" pitchFamily="34" charset="0"/>
                <a:ea typeface="Heebo Light" pitchFamily="34" charset="-122"/>
                <a:cs typeface="Heebo Light" pitchFamily="34" charset="-120"/>
              </a:rPr>
              <a:t>Benefit</a:t>
            </a:r>
            <a:r>
              <a:rPr lang="en-US" sz="950" dirty="0">
                <a:solidFill>
                  <a:srgbClr val="481C9E"/>
                </a:solidFill>
                <a:latin typeface="Heebo Light" pitchFamily="34" charset="0"/>
                <a:ea typeface="Heebo Light" pitchFamily="34" charset="-122"/>
                <a:cs typeface="Heebo Light" pitchFamily="34" charset="-120"/>
              </a:rPr>
              <a:t>:</a:t>
            </a:r>
            <a:r>
              <a:rPr lang="en-US" sz="950" dirty="0">
                <a:solidFill>
                  <a:srgbClr val="DCD7E5"/>
                </a:solidFill>
                <a:latin typeface="Heebo Light" pitchFamily="34" charset="0"/>
                <a:ea typeface="Heebo Light" pitchFamily="34" charset="-122"/>
                <a:cs typeface="Heebo Light" pitchFamily="34" charset="-120"/>
              </a:rPr>
              <a:t> Provides a more reliable and less biased estimate of model performance on both majority and minority classes across different data partitions.</a:t>
            </a:r>
            <a:endParaRPr lang="en-US" sz="950" dirty="0"/>
          </a:p>
        </p:txBody>
      </p:sp>
      <p:pic>
        <p:nvPicPr>
          <p:cNvPr id="8" name="Image 1" descr="preencoded.png"/>
          <p:cNvPicPr>
            <a:picLocks noChangeAspect="1"/>
          </p:cNvPicPr>
          <p:nvPr/>
        </p:nvPicPr>
        <p:blipFill>
          <a:blip r:embed="rId4"/>
          <a:stretch>
            <a:fillRect/>
          </a:stretch>
        </p:blipFill>
        <p:spPr>
          <a:xfrm>
            <a:off x="7476649" y="1258848"/>
            <a:ext cx="4213265" cy="4213265"/>
          </a:xfrm>
          <a:prstGeom prst="rect">
            <a:avLst/>
          </a:prstGeom>
        </p:spPr>
      </p:pic>
      <p:sp>
        <p:nvSpPr>
          <p:cNvPr id="9" name="Text 5"/>
          <p:cNvSpPr/>
          <p:nvPr/>
        </p:nvSpPr>
        <p:spPr>
          <a:xfrm>
            <a:off x="7476649" y="5613916"/>
            <a:ext cx="2414111" cy="236458"/>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Confusion Matrix Analysis</a:t>
            </a:r>
            <a:endParaRPr lang="en-US" sz="1450" dirty="0"/>
          </a:p>
        </p:txBody>
      </p:sp>
      <p:sp>
        <p:nvSpPr>
          <p:cNvPr id="10" name="Text 6"/>
          <p:cNvSpPr/>
          <p:nvPr/>
        </p:nvSpPr>
        <p:spPr>
          <a:xfrm>
            <a:off x="7476649" y="5976461"/>
            <a:ext cx="6482120" cy="403860"/>
          </a:xfrm>
          <a:prstGeom prst="rect">
            <a:avLst/>
          </a:prstGeom>
          <a:noFill/>
          <a:ln/>
        </p:spPr>
        <p:txBody>
          <a:bodyPr wrap="square" lIns="0" tIns="0" rIns="0" bIns="0" rtlCol="0" anchor="t"/>
          <a:lstStyle/>
          <a:p>
            <a:pPr marL="0" indent="0" algn="l">
              <a:lnSpc>
                <a:spcPts val="1550"/>
              </a:lnSpc>
              <a:buNone/>
            </a:pPr>
            <a:r>
              <a:rPr lang="en-US" sz="950" dirty="0">
                <a:solidFill>
                  <a:srgbClr val="DCD7E5"/>
                </a:solidFill>
                <a:latin typeface="Heebo Light" pitchFamily="34" charset="0"/>
                <a:ea typeface="Heebo Light" pitchFamily="34" charset="-122"/>
                <a:cs typeface="Heebo Light" pitchFamily="34" charset="-120"/>
              </a:rPr>
              <a:t>A confusion matrix is a table that summarizes the performance of a classification algorithm. It breaks down predictions into four categories:</a:t>
            </a:r>
            <a:endParaRPr lang="en-US" sz="950" dirty="0"/>
          </a:p>
        </p:txBody>
      </p:sp>
      <p:sp>
        <p:nvSpPr>
          <p:cNvPr id="11" name="Text 7"/>
          <p:cNvSpPr/>
          <p:nvPr/>
        </p:nvSpPr>
        <p:spPr>
          <a:xfrm>
            <a:off x="7476649" y="6493788"/>
            <a:ext cx="6482120" cy="201930"/>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DCD7E5"/>
                </a:solidFill>
                <a:latin typeface="Heebo Light" pitchFamily="34" charset="0"/>
                <a:ea typeface="Heebo Light" pitchFamily="34" charset="-122"/>
                <a:cs typeface="Heebo Light" pitchFamily="34" charset="-120"/>
              </a:rPr>
              <a:t>True Positives (TP)</a:t>
            </a:r>
            <a:r>
              <a:rPr lang="en-US" sz="950" dirty="0">
                <a:solidFill>
                  <a:srgbClr val="DCD7E5"/>
                </a:solidFill>
                <a:latin typeface="Heebo Light" pitchFamily="34" charset="0"/>
                <a:ea typeface="Heebo Light" pitchFamily="34" charset="-122"/>
                <a:cs typeface="Heebo Light" pitchFamily="34" charset="-120"/>
              </a:rPr>
              <a:t>: Correctly predicted positive class.</a:t>
            </a:r>
            <a:endParaRPr lang="en-US" sz="950" dirty="0"/>
          </a:p>
        </p:txBody>
      </p:sp>
      <p:sp>
        <p:nvSpPr>
          <p:cNvPr id="12" name="Text 8"/>
          <p:cNvSpPr/>
          <p:nvPr/>
        </p:nvSpPr>
        <p:spPr>
          <a:xfrm>
            <a:off x="7476649" y="6739771"/>
            <a:ext cx="6482120" cy="201930"/>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DCD7E5"/>
                </a:solidFill>
                <a:latin typeface="Heebo Light" pitchFamily="34" charset="0"/>
                <a:ea typeface="Heebo Light" pitchFamily="34" charset="-122"/>
                <a:cs typeface="Heebo Light" pitchFamily="34" charset="-120"/>
              </a:rPr>
              <a:t>True Negatives (TN)</a:t>
            </a:r>
            <a:r>
              <a:rPr lang="en-US" sz="950" dirty="0">
                <a:solidFill>
                  <a:srgbClr val="DCD7E5"/>
                </a:solidFill>
                <a:latin typeface="Heebo Light" pitchFamily="34" charset="0"/>
                <a:ea typeface="Heebo Light" pitchFamily="34" charset="-122"/>
                <a:cs typeface="Heebo Light" pitchFamily="34" charset="-120"/>
              </a:rPr>
              <a:t>: Correctly predicted negative class.</a:t>
            </a:r>
            <a:endParaRPr lang="en-US" sz="950" dirty="0"/>
          </a:p>
        </p:txBody>
      </p:sp>
      <p:sp>
        <p:nvSpPr>
          <p:cNvPr id="13" name="Text 9"/>
          <p:cNvSpPr/>
          <p:nvPr/>
        </p:nvSpPr>
        <p:spPr>
          <a:xfrm>
            <a:off x="7476649" y="6985754"/>
            <a:ext cx="6482120" cy="201930"/>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DCD7E5"/>
                </a:solidFill>
                <a:latin typeface="Heebo Light" pitchFamily="34" charset="0"/>
                <a:ea typeface="Heebo Light" pitchFamily="34" charset="-122"/>
                <a:cs typeface="Heebo Light" pitchFamily="34" charset="-120"/>
              </a:rPr>
              <a:t>False Positives (FP)</a:t>
            </a:r>
            <a:r>
              <a:rPr lang="en-US" sz="950" dirty="0">
                <a:solidFill>
                  <a:srgbClr val="DCD7E5"/>
                </a:solidFill>
                <a:latin typeface="Heebo Light" pitchFamily="34" charset="0"/>
                <a:ea typeface="Heebo Light" pitchFamily="34" charset="-122"/>
                <a:cs typeface="Heebo Light" pitchFamily="34" charset="-120"/>
              </a:rPr>
              <a:t>: Incorrectly predicted positive (Type I error).</a:t>
            </a:r>
            <a:endParaRPr lang="en-US" sz="950" dirty="0"/>
          </a:p>
        </p:txBody>
      </p:sp>
      <p:sp>
        <p:nvSpPr>
          <p:cNvPr id="14" name="Text 10"/>
          <p:cNvSpPr/>
          <p:nvPr/>
        </p:nvSpPr>
        <p:spPr>
          <a:xfrm>
            <a:off x="7476649" y="7231737"/>
            <a:ext cx="6482120" cy="201930"/>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DCD7E5"/>
                </a:solidFill>
                <a:latin typeface="Heebo Light" pitchFamily="34" charset="0"/>
                <a:ea typeface="Heebo Light" pitchFamily="34" charset="-122"/>
                <a:cs typeface="Heebo Light" pitchFamily="34" charset="-120"/>
              </a:rPr>
              <a:t>False Negatives (FN)</a:t>
            </a:r>
            <a:r>
              <a:rPr lang="en-US" sz="950" dirty="0">
                <a:solidFill>
                  <a:srgbClr val="DCD7E5"/>
                </a:solidFill>
                <a:latin typeface="Heebo Light" pitchFamily="34" charset="0"/>
                <a:ea typeface="Heebo Light" pitchFamily="34" charset="-122"/>
                <a:cs typeface="Heebo Light" pitchFamily="34" charset="-120"/>
              </a:rPr>
              <a:t>: Incorrectly predicted negative (Type II error).</a:t>
            </a:r>
            <a:endParaRPr lang="en-US" sz="950" dirty="0"/>
          </a:p>
        </p:txBody>
      </p:sp>
      <p:sp>
        <p:nvSpPr>
          <p:cNvPr id="15" name="Text 11"/>
          <p:cNvSpPr/>
          <p:nvPr/>
        </p:nvSpPr>
        <p:spPr>
          <a:xfrm>
            <a:off x="7476649" y="7547134"/>
            <a:ext cx="6482120" cy="403860"/>
          </a:xfrm>
          <a:prstGeom prst="rect">
            <a:avLst/>
          </a:prstGeom>
          <a:noFill/>
          <a:ln/>
        </p:spPr>
        <p:txBody>
          <a:bodyPr wrap="square" lIns="0" tIns="0" rIns="0" bIns="0" rtlCol="0" anchor="t"/>
          <a:lstStyle/>
          <a:p>
            <a:pPr marL="0" indent="0" algn="l">
              <a:lnSpc>
                <a:spcPts val="1550"/>
              </a:lnSpc>
              <a:buNone/>
            </a:pPr>
            <a:r>
              <a:rPr lang="en-US" sz="950" dirty="0">
                <a:solidFill>
                  <a:srgbClr val="FCEC99"/>
                </a:solidFill>
                <a:latin typeface="Heebo Light" pitchFamily="34" charset="0"/>
                <a:ea typeface="Heebo Light" pitchFamily="34" charset="-122"/>
                <a:cs typeface="Heebo Light" pitchFamily="34" charset="-120"/>
              </a:rPr>
              <a:t>Why it Matters</a:t>
            </a:r>
            <a:r>
              <a:rPr lang="en-US" sz="950" dirty="0">
                <a:solidFill>
                  <a:srgbClr val="481C9E"/>
                </a:solidFill>
                <a:latin typeface="Heebo Light" pitchFamily="34" charset="0"/>
                <a:ea typeface="Heebo Light" pitchFamily="34" charset="-122"/>
                <a:cs typeface="Heebo Light" pitchFamily="34" charset="-120"/>
              </a:rPr>
              <a:t>:</a:t>
            </a:r>
            <a:r>
              <a:rPr lang="en-US" sz="950" dirty="0">
                <a:solidFill>
                  <a:srgbClr val="DCD7E5"/>
                </a:solidFill>
                <a:latin typeface="Heebo Light" pitchFamily="34" charset="0"/>
                <a:ea typeface="Heebo Light" pitchFamily="34" charset="-122"/>
                <a:cs typeface="Heebo Light" pitchFamily="34" charset="-120"/>
              </a:rPr>
              <a:t> Provides a detailed breakdown of errors, allowing for calculation of key metrics like Precision, Recall, F1-score, and Specificity, which are crucial for imbalanced data.</a:t>
            </a:r>
            <a:endParaRPr lang="en-US" sz="950" dirty="0"/>
          </a:p>
        </p:txBody>
      </p:sp>
      <p:sp>
        <p:nvSpPr>
          <p:cNvPr id="16" name="Rectangle 15">
            <a:extLst>
              <a:ext uri="{FF2B5EF4-FFF2-40B4-BE49-F238E27FC236}">
                <a16:creationId xmlns:a16="http://schemas.microsoft.com/office/drawing/2014/main" id="{1944A2A3-88F2-0E34-1BE9-22DE8C9312A3}"/>
              </a:ext>
            </a:extLst>
          </p:cNvPr>
          <p:cNvSpPr/>
          <p:nvPr/>
        </p:nvSpPr>
        <p:spPr>
          <a:xfrm>
            <a:off x="12790449" y="7716644"/>
            <a:ext cx="1839951" cy="512956"/>
          </a:xfrm>
          <a:prstGeom prst="rect">
            <a:avLst/>
          </a:prstGeom>
          <a:solidFill>
            <a:srgbClr val="140C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1505</Words>
  <Application>Microsoft Office PowerPoint</Application>
  <PresentationFormat>Custom</PresentationFormat>
  <Paragraphs>98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Montserrat</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VARUN GUPTA - 60018230100</cp:lastModifiedBy>
  <cp:revision>1</cp:revision>
  <dcterms:created xsi:type="dcterms:W3CDTF">2025-09-06T22:44:03Z</dcterms:created>
  <dcterms:modified xsi:type="dcterms:W3CDTF">2025-09-07T11:27:58Z</dcterms:modified>
</cp:coreProperties>
</file>